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34"/>
  </p:notesMasterIdLst>
  <p:sldIdLst>
    <p:sldId id="256" r:id="rId2"/>
    <p:sldId id="289" r:id="rId3"/>
    <p:sldId id="258" r:id="rId4"/>
    <p:sldId id="330" r:id="rId5"/>
    <p:sldId id="329" r:id="rId6"/>
    <p:sldId id="296" r:id="rId7"/>
    <p:sldId id="324" r:id="rId8"/>
    <p:sldId id="300" r:id="rId9"/>
    <p:sldId id="302" r:id="rId10"/>
    <p:sldId id="303" r:id="rId11"/>
    <p:sldId id="304" r:id="rId12"/>
    <p:sldId id="305" r:id="rId13"/>
    <p:sldId id="314" r:id="rId14"/>
    <p:sldId id="313" r:id="rId15"/>
    <p:sldId id="315" r:id="rId16"/>
    <p:sldId id="316" r:id="rId17"/>
    <p:sldId id="317" r:id="rId18"/>
    <p:sldId id="318" r:id="rId19"/>
    <p:sldId id="319" r:id="rId20"/>
    <p:sldId id="320" r:id="rId21"/>
    <p:sldId id="321" r:id="rId22"/>
    <p:sldId id="322" r:id="rId23"/>
    <p:sldId id="323" r:id="rId24"/>
    <p:sldId id="291" r:id="rId25"/>
    <p:sldId id="290" r:id="rId26"/>
    <p:sldId id="299" r:id="rId27"/>
    <p:sldId id="331" r:id="rId28"/>
    <p:sldId id="292" r:id="rId29"/>
    <p:sldId id="295" r:id="rId30"/>
    <p:sldId id="326" r:id="rId31"/>
    <p:sldId id="327" r:id="rId32"/>
    <p:sldId id="328" r:id="rId3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5" autoAdjust="0"/>
    <p:restoredTop sz="94434" autoAdjust="0"/>
  </p:normalViewPr>
  <p:slideViewPr>
    <p:cSldViewPr snapToGrid="0">
      <p:cViewPr varScale="1">
        <p:scale>
          <a:sx n="108" d="100"/>
          <a:sy n="108" d="100"/>
        </p:scale>
        <p:origin x="1632" y="102"/>
      </p:cViewPr>
      <p:guideLst/>
    </p:cSldViewPr>
  </p:slideViewPr>
  <p:outlineViewPr>
    <p:cViewPr>
      <p:scale>
        <a:sx n="33" d="100"/>
        <a:sy n="33" d="100"/>
      </p:scale>
      <p:origin x="0" y="-10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b="1" dirty="0"/>
              <a:t>European utility</a:t>
            </a:r>
            <a:r>
              <a:rPr lang="en-GB" b="1" baseline="0" dirty="0"/>
              <a:t> </a:t>
            </a:r>
            <a:r>
              <a:rPr lang="en-GB" b="1" dirty="0"/>
              <a:t>figures submitted to EC</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Total benefits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Sheet1!$A$2:$A$6</c:f>
              <c:strCache>
                <c:ptCount val="5"/>
                <c:pt idx="0">
                  <c:v>Year 1</c:v>
                </c:pt>
                <c:pt idx="1">
                  <c:v>Year 2</c:v>
                </c:pt>
                <c:pt idx="2">
                  <c:v>Year 3</c:v>
                </c:pt>
                <c:pt idx="3">
                  <c:v>Year 4</c:v>
                </c:pt>
                <c:pt idx="4">
                  <c:v>Year 5</c:v>
                </c:pt>
              </c:strCache>
            </c:strRef>
          </c:cat>
          <c:val>
            <c:numRef>
              <c:f>Sheet1!$B$2:$B$6</c:f>
              <c:numCache>
                <c:formatCode>[$€-2]\ #,##0</c:formatCode>
                <c:ptCount val="5"/>
                <c:pt idx="0">
                  <c:v>150598700</c:v>
                </c:pt>
                <c:pt idx="1">
                  <c:v>170457874</c:v>
                </c:pt>
                <c:pt idx="2">
                  <c:v>190326231</c:v>
                </c:pt>
                <c:pt idx="3">
                  <c:v>200503956</c:v>
                </c:pt>
                <c:pt idx="4">
                  <c:v>210691235</c:v>
                </c:pt>
              </c:numCache>
            </c:numRef>
          </c:val>
          <c:smooth val="0"/>
          <c:extLst>
            <c:ext xmlns:c16="http://schemas.microsoft.com/office/drawing/2014/chart" uri="{C3380CC4-5D6E-409C-BE32-E72D297353CC}">
              <c16:uniqueId val="{00000000-F796-4CE1-AC40-21D1616DD386}"/>
            </c:ext>
          </c:extLst>
        </c:ser>
        <c:ser>
          <c:idx val="1"/>
          <c:order val="1"/>
          <c:tx>
            <c:strRef>
              <c:f>Sheet1!$C$1</c:f>
              <c:strCache>
                <c:ptCount val="1"/>
                <c:pt idx="0">
                  <c:v>Total costs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Sheet1!$A$2:$A$6</c:f>
              <c:strCache>
                <c:ptCount val="5"/>
                <c:pt idx="0">
                  <c:v>Year 1</c:v>
                </c:pt>
                <c:pt idx="1">
                  <c:v>Year 2</c:v>
                </c:pt>
                <c:pt idx="2">
                  <c:v>Year 3</c:v>
                </c:pt>
                <c:pt idx="3">
                  <c:v>Year 4</c:v>
                </c:pt>
                <c:pt idx="4">
                  <c:v>Year 5</c:v>
                </c:pt>
              </c:strCache>
            </c:strRef>
          </c:cat>
          <c:val>
            <c:numRef>
              <c:f>Sheet1!$C$2:$C$6</c:f>
              <c:numCache>
                <c:formatCode>[$€-2]\ #,##0</c:formatCode>
                <c:ptCount val="5"/>
                <c:pt idx="0">
                  <c:v>30115000</c:v>
                </c:pt>
                <c:pt idx="1">
                  <c:v>27685900</c:v>
                </c:pt>
                <c:pt idx="2">
                  <c:v>28172618</c:v>
                </c:pt>
                <c:pt idx="3">
                  <c:v>28736070</c:v>
                </c:pt>
                <c:pt idx="4">
                  <c:v>29310792</c:v>
                </c:pt>
              </c:numCache>
            </c:numRef>
          </c:val>
          <c:smooth val="0"/>
          <c:extLst>
            <c:ext xmlns:c16="http://schemas.microsoft.com/office/drawing/2014/chart" uri="{C3380CC4-5D6E-409C-BE32-E72D297353CC}">
              <c16:uniqueId val="{00000001-F796-4CE1-AC40-21D1616DD386}"/>
            </c:ext>
          </c:extLst>
        </c:ser>
        <c:dLbls>
          <c:showLegendKey val="0"/>
          <c:showVal val="0"/>
          <c:showCatName val="0"/>
          <c:showSerName val="0"/>
          <c:showPercent val="0"/>
          <c:showBubbleSize val="0"/>
        </c:dLbls>
        <c:marker val="1"/>
        <c:smooth val="0"/>
        <c:axId val="185981744"/>
        <c:axId val="185982288"/>
      </c:lineChart>
      <c:catAx>
        <c:axId val="185981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5982288"/>
        <c:crosses val="autoZero"/>
        <c:auto val="1"/>
        <c:lblAlgn val="ctr"/>
        <c:lblOffset val="100"/>
        <c:noMultiLvlLbl val="0"/>
      </c:catAx>
      <c:valAx>
        <c:axId val="185982288"/>
        <c:scaling>
          <c:orientation val="minMax"/>
        </c:scaling>
        <c:delete val="0"/>
        <c:axPos val="l"/>
        <c:majorGridlines>
          <c:spPr>
            <a:ln w="9525" cap="flat" cmpd="sng" algn="ctr">
              <a:solidFill>
                <a:schemeClr val="tx1">
                  <a:lumMod val="15000"/>
                  <a:lumOff val="85000"/>
                </a:schemeClr>
              </a:solidFill>
              <a:round/>
            </a:ln>
            <a:effectLst/>
          </c:spPr>
        </c:majorGridlines>
        <c:numFmt formatCode="[$€-2]\ #,##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5981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User activity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Sheet1!$D$6</c:f>
              <c:strCache>
                <c:ptCount val="1"/>
                <c:pt idx="0">
                  <c:v>Janovice</c:v>
                </c:pt>
              </c:strCache>
            </c:strRef>
          </c:tx>
          <c:spPr>
            <a:solidFill>
              <a:schemeClr val="accent1"/>
            </a:solidFill>
            <a:ln>
              <a:noFill/>
            </a:ln>
            <a:effectLst/>
          </c:spPr>
          <c:invertIfNegative val="0"/>
          <c:cat>
            <c:strRef>
              <c:f>Sheet1!$C$7:$C$10</c:f>
              <c:strCache>
                <c:ptCount val="4"/>
                <c:pt idx="0">
                  <c:v>every day</c:v>
                </c:pt>
                <c:pt idx="1">
                  <c:v>Every week</c:v>
                </c:pt>
                <c:pt idx="2">
                  <c:v>Every two weeks</c:v>
                </c:pt>
                <c:pt idx="3">
                  <c:v>not registered</c:v>
                </c:pt>
              </c:strCache>
            </c:strRef>
          </c:cat>
          <c:val>
            <c:numRef>
              <c:f>Sheet1!$D$7:$D$10</c:f>
              <c:numCache>
                <c:formatCode>General</c:formatCode>
                <c:ptCount val="4"/>
                <c:pt idx="0">
                  <c:v>34</c:v>
                </c:pt>
                <c:pt idx="1">
                  <c:v>189</c:v>
                </c:pt>
                <c:pt idx="2">
                  <c:v>134</c:v>
                </c:pt>
                <c:pt idx="3">
                  <c:v>165</c:v>
                </c:pt>
              </c:numCache>
            </c:numRef>
          </c:val>
          <c:extLst>
            <c:ext xmlns:c16="http://schemas.microsoft.com/office/drawing/2014/chart" uri="{C3380CC4-5D6E-409C-BE32-E72D297353CC}">
              <c16:uniqueId val="{00000000-DF37-4F8F-937A-7A16F123C744}"/>
            </c:ext>
          </c:extLst>
        </c:ser>
        <c:ser>
          <c:idx val="1"/>
          <c:order val="1"/>
          <c:tx>
            <c:strRef>
              <c:f>Sheet1!$E$6</c:f>
              <c:strCache>
                <c:ptCount val="1"/>
                <c:pt idx="0">
                  <c:v>Almeria</c:v>
                </c:pt>
              </c:strCache>
            </c:strRef>
          </c:tx>
          <c:spPr>
            <a:solidFill>
              <a:schemeClr val="accent2"/>
            </a:solidFill>
            <a:ln>
              <a:noFill/>
            </a:ln>
            <a:effectLst/>
          </c:spPr>
          <c:invertIfNegative val="0"/>
          <c:cat>
            <c:strRef>
              <c:f>Sheet1!$C$7:$C$10</c:f>
              <c:strCache>
                <c:ptCount val="4"/>
                <c:pt idx="0">
                  <c:v>every day</c:v>
                </c:pt>
                <c:pt idx="1">
                  <c:v>Every week</c:v>
                </c:pt>
                <c:pt idx="2">
                  <c:v>Every two weeks</c:v>
                </c:pt>
                <c:pt idx="3">
                  <c:v>not registered</c:v>
                </c:pt>
              </c:strCache>
            </c:strRef>
          </c:cat>
          <c:val>
            <c:numRef>
              <c:f>Sheet1!$E$7:$E$10</c:f>
              <c:numCache>
                <c:formatCode>General</c:formatCode>
                <c:ptCount val="4"/>
                <c:pt idx="0">
                  <c:v>28</c:v>
                </c:pt>
                <c:pt idx="1">
                  <c:v>225</c:v>
                </c:pt>
                <c:pt idx="2">
                  <c:v>196</c:v>
                </c:pt>
                <c:pt idx="3">
                  <c:v>356</c:v>
                </c:pt>
              </c:numCache>
            </c:numRef>
          </c:val>
          <c:extLst>
            <c:ext xmlns:c16="http://schemas.microsoft.com/office/drawing/2014/chart" uri="{C3380CC4-5D6E-409C-BE32-E72D297353CC}">
              <c16:uniqueId val="{00000001-DF37-4F8F-937A-7A16F123C744}"/>
            </c:ext>
          </c:extLst>
        </c:ser>
        <c:dLbls>
          <c:showLegendKey val="0"/>
          <c:showVal val="0"/>
          <c:showCatName val="0"/>
          <c:showSerName val="0"/>
          <c:showPercent val="0"/>
          <c:showBubbleSize val="0"/>
        </c:dLbls>
        <c:gapWidth val="219"/>
        <c:overlap val="-27"/>
        <c:axId val="183440200"/>
        <c:axId val="184399928"/>
      </c:barChart>
      <c:catAx>
        <c:axId val="183440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399928"/>
        <c:crosses val="autoZero"/>
        <c:auto val="1"/>
        <c:lblAlgn val="ctr"/>
        <c:lblOffset val="100"/>
        <c:noMultiLvlLbl val="0"/>
      </c:catAx>
      <c:valAx>
        <c:axId val="184399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440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5D5C7-BB0F-42AB-830D-BB9F0B6AB4BF}" type="datetimeFigureOut">
              <a:rPr lang="en-GB" smtClean="0"/>
              <a:t>14/08/2016</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2E022-A4F0-4105-8B29-9E64480C520A}" type="slidenum">
              <a:rPr lang="en-GB" smtClean="0"/>
              <a:t>‹#›</a:t>
            </a:fld>
            <a:endParaRPr lang="en-GB"/>
          </a:p>
        </p:txBody>
      </p:sp>
    </p:spTree>
    <p:extLst>
      <p:ext uri="{BB962C8B-B14F-4D97-AF65-F5344CB8AC3E}">
        <p14:creationId xmlns:p14="http://schemas.microsoft.com/office/powerpoint/2010/main" val="360832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F51901-A480-4422-9F92-DF4440F2B315}" type="datetimeFigureOut">
              <a:rPr lang="es-ES" smtClean="0"/>
              <a:t>14/08/2016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9EC1727-3F8F-4819-B1B5-9FFBD6715A90}" type="slidenum">
              <a:rPr lang="es-ES" smtClean="0"/>
              <a:t>‹#›</a:t>
            </a:fld>
            <a:endParaRPr lang="es-ES"/>
          </a:p>
        </p:txBody>
      </p:sp>
    </p:spTree>
    <p:extLst>
      <p:ext uri="{BB962C8B-B14F-4D97-AF65-F5344CB8AC3E}">
        <p14:creationId xmlns:p14="http://schemas.microsoft.com/office/powerpoint/2010/main" val="1395809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F51901-A480-4422-9F92-DF4440F2B315}" type="datetimeFigureOut">
              <a:rPr lang="es-ES" smtClean="0"/>
              <a:t>14/08/2016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9EC1727-3F8F-4819-B1B5-9FFBD6715A90}" type="slidenum">
              <a:rPr lang="es-ES" smtClean="0"/>
              <a:t>‹#›</a:t>
            </a:fld>
            <a:endParaRPr lang="es-ES"/>
          </a:p>
        </p:txBody>
      </p:sp>
    </p:spTree>
    <p:extLst>
      <p:ext uri="{BB962C8B-B14F-4D97-AF65-F5344CB8AC3E}">
        <p14:creationId xmlns:p14="http://schemas.microsoft.com/office/powerpoint/2010/main" val="41784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F51901-A480-4422-9F92-DF4440F2B315}" type="datetimeFigureOut">
              <a:rPr lang="es-ES" smtClean="0"/>
              <a:t>14/08/2016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9EC1727-3F8F-4819-B1B5-9FFBD6715A90}" type="slidenum">
              <a:rPr lang="es-ES" smtClean="0"/>
              <a:t>‹#›</a:t>
            </a:fld>
            <a:endParaRPr lang="es-ES"/>
          </a:p>
        </p:txBody>
      </p:sp>
    </p:spTree>
    <p:extLst>
      <p:ext uri="{BB962C8B-B14F-4D97-AF65-F5344CB8AC3E}">
        <p14:creationId xmlns:p14="http://schemas.microsoft.com/office/powerpoint/2010/main" val="224471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F51901-A480-4422-9F92-DF4440F2B315}" type="datetimeFigureOut">
              <a:rPr lang="es-ES" smtClean="0"/>
              <a:t>14/08/2016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9EC1727-3F8F-4819-B1B5-9FFBD6715A90}" type="slidenum">
              <a:rPr lang="es-ES" smtClean="0"/>
              <a:t>‹#›</a:t>
            </a:fld>
            <a:endParaRPr lang="es-ES"/>
          </a:p>
        </p:txBody>
      </p:sp>
    </p:spTree>
    <p:extLst>
      <p:ext uri="{BB962C8B-B14F-4D97-AF65-F5344CB8AC3E}">
        <p14:creationId xmlns:p14="http://schemas.microsoft.com/office/powerpoint/2010/main" val="1303371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F51901-A480-4422-9F92-DF4440F2B315}" type="datetimeFigureOut">
              <a:rPr lang="es-ES" smtClean="0"/>
              <a:t>14/08/2016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9EC1727-3F8F-4819-B1B5-9FFBD6715A90}" type="slidenum">
              <a:rPr lang="es-ES" smtClean="0"/>
              <a:t>‹#›</a:t>
            </a:fld>
            <a:endParaRPr lang="es-ES"/>
          </a:p>
        </p:txBody>
      </p:sp>
    </p:spTree>
    <p:extLst>
      <p:ext uri="{BB962C8B-B14F-4D97-AF65-F5344CB8AC3E}">
        <p14:creationId xmlns:p14="http://schemas.microsoft.com/office/powerpoint/2010/main" val="3117996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F51901-A480-4422-9F92-DF4440F2B315}" type="datetimeFigureOut">
              <a:rPr lang="es-ES" smtClean="0"/>
              <a:t>14/08/2016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9EC1727-3F8F-4819-B1B5-9FFBD6715A90}" type="slidenum">
              <a:rPr lang="es-ES" smtClean="0"/>
              <a:t>‹#›</a:t>
            </a:fld>
            <a:endParaRPr lang="es-ES"/>
          </a:p>
        </p:txBody>
      </p:sp>
    </p:spTree>
    <p:extLst>
      <p:ext uri="{BB962C8B-B14F-4D97-AF65-F5344CB8AC3E}">
        <p14:creationId xmlns:p14="http://schemas.microsoft.com/office/powerpoint/2010/main" val="3042055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F51901-A480-4422-9F92-DF4440F2B315}" type="datetimeFigureOut">
              <a:rPr lang="es-ES" smtClean="0"/>
              <a:t>14/08/2016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9EC1727-3F8F-4819-B1B5-9FFBD6715A90}" type="slidenum">
              <a:rPr lang="es-ES" smtClean="0"/>
              <a:t>‹#›</a:t>
            </a:fld>
            <a:endParaRPr lang="es-ES"/>
          </a:p>
        </p:txBody>
      </p:sp>
    </p:spTree>
    <p:extLst>
      <p:ext uri="{BB962C8B-B14F-4D97-AF65-F5344CB8AC3E}">
        <p14:creationId xmlns:p14="http://schemas.microsoft.com/office/powerpoint/2010/main" val="152157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F51901-A480-4422-9F92-DF4440F2B315}" type="datetimeFigureOut">
              <a:rPr lang="es-ES" smtClean="0"/>
              <a:t>14/08/2016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9EC1727-3F8F-4819-B1B5-9FFBD6715A90}" type="slidenum">
              <a:rPr lang="es-ES" smtClean="0"/>
              <a:t>‹#›</a:t>
            </a:fld>
            <a:endParaRPr lang="es-ES"/>
          </a:p>
        </p:txBody>
      </p:sp>
    </p:spTree>
    <p:extLst>
      <p:ext uri="{BB962C8B-B14F-4D97-AF65-F5344CB8AC3E}">
        <p14:creationId xmlns:p14="http://schemas.microsoft.com/office/powerpoint/2010/main" val="254226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F51901-A480-4422-9F92-DF4440F2B315}" type="datetimeFigureOut">
              <a:rPr lang="es-ES" smtClean="0"/>
              <a:t>14/08/2016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9EC1727-3F8F-4819-B1B5-9FFBD6715A90}" type="slidenum">
              <a:rPr lang="es-ES" smtClean="0"/>
              <a:t>‹#›</a:t>
            </a:fld>
            <a:endParaRPr lang="es-ES"/>
          </a:p>
        </p:txBody>
      </p:sp>
    </p:spTree>
    <p:extLst>
      <p:ext uri="{BB962C8B-B14F-4D97-AF65-F5344CB8AC3E}">
        <p14:creationId xmlns:p14="http://schemas.microsoft.com/office/powerpoint/2010/main" val="80744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F51901-A480-4422-9F92-DF4440F2B315}" type="datetimeFigureOut">
              <a:rPr lang="es-ES" smtClean="0"/>
              <a:t>14/08/2016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9EC1727-3F8F-4819-B1B5-9FFBD6715A90}" type="slidenum">
              <a:rPr lang="es-ES" smtClean="0"/>
              <a:t>‹#›</a:t>
            </a:fld>
            <a:endParaRPr lang="es-ES"/>
          </a:p>
        </p:txBody>
      </p:sp>
    </p:spTree>
    <p:extLst>
      <p:ext uri="{BB962C8B-B14F-4D97-AF65-F5344CB8AC3E}">
        <p14:creationId xmlns:p14="http://schemas.microsoft.com/office/powerpoint/2010/main" val="1407566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F51901-A480-4422-9F92-DF4440F2B315}" type="datetimeFigureOut">
              <a:rPr lang="es-ES" smtClean="0"/>
              <a:t>14/08/2016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9EC1727-3F8F-4819-B1B5-9FFBD6715A90}" type="slidenum">
              <a:rPr lang="es-ES" smtClean="0"/>
              <a:t>‹#›</a:t>
            </a:fld>
            <a:endParaRPr lang="es-ES"/>
          </a:p>
        </p:txBody>
      </p:sp>
    </p:spTree>
    <p:extLst>
      <p:ext uri="{BB962C8B-B14F-4D97-AF65-F5344CB8AC3E}">
        <p14:creationId xmlns:p14="http://schemas.microsoft.com/office/powerpoint/2010/main" val="1292993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5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F51901-A480-4422-9F92-DF4440F2B315}" type="datetimeFigureOut">
              <a:rPr lang="es-ES" smtClean="0"/>
              <a:t>14/08/2016</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EC1727-3F8F-4819-B1B5-9FFBD6715A90}" type="slidenum">
              <a:rPr lang="es-ES" smtClean="0"/>
              <a:t>‹#›</a:t>
            </a:fld>
            <a:endParaRPr lang="es-ES"/>
          </a:p>
        </p:txBody>
      </p:sp>
    </p:spTree>
    <p:extLst>
      <p:ext uri="{BB962C8B-B14F-4D97-AF65-F5344CB8AC3E}">
        <p14:creationId xmlns:p14="http://schemas.microsoft.com/office/powerpoint/2010/main" val="1148861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3.png"/><Relationship Id="rId2"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hyperlink" Target="http://www.coindesk.com/technology/smart-contracts-news/ethereum/" TargetMode="External"/><Relationship Id="rId4" Type="http://schemas.openxmlformats.org/officeDocument/2006/relationships/hyperlink" Target="https://www.ethereum.or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33.gif"/></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430917" y="4913671"/>
            <a:ext cx="8354801" cy="333077"/>
          </a:xfrm>
          <a:prstGeom prst="rect">
            <a:avLst/>
          </a:prstGeom>
        </p:spPr>
        <p:txBody>
          <a:bodyPr/>
          <a:lstStyle>
            <a:lvl1pPr algn="l" defTabSz="914400" rtl="0" eaLnBrk="1" latinLnBrk="0" hangingPunct="1">
              <a:spcBef>
                <a:spcPct val="0"/>
              </a:spcBef>
              <a:buNone/>
              <a:defRPr sz="3200" b="1" kern="1200">
                <a:solidFill>
                  <a:schemeClr val="tx2"/>
                </a:solidFill>
                <a:latin typeface="+mj-lt"/>
                <a:ea typeface="+mj-ea"/>
                <a:cs typeface="+mj-cs"/>
              </a:defRPr>
            </a:lvl1pPr>
          </a:lstStyle>
          <a:p>
            <a:r>
              <a:rPr lang="en-GB" sz="1800" dirty="0">
                <a:latin typeface="Arial Narrow" panose="020B0606020202030204" pitchFamily="34" charset="0"/>
              </a:rPr>
              <a:t>darren.op@redskies.io</a:t>
            </a:r>
            <a:endParaRPr lang="en-GB" sz="1800" b="0" dirty="0">
              <a:latin typeface="Arial Narrow" panose="020B0606020202030204" pitchFamily="34" charset="0"/>
            </a:endParaRPr>
          </a:p>
        </p:txBody>
      </p:sp>
      <p:sp>
        <p:nvSpPr>
          <p:cNvPr id="5" name="Title 1"/>
          <p:cNvSpPr txBox="1">
            <a:spLocks/>
          </p:cNvSpPr>
          <p:nvPr/>
        </p:nvSpPr>
        <p:spPr>
          <a:xfrm>
            <a:off x="1985728" y="3566935"/>
            <a:ext cx="5272068" cy="428628"/>
          </a:xfrm>
          <a:prstGeom prst="rect">
            <a:avLst/>
          </a:prstGeom>
        </p:spPr>
        <p:txBody>
          <a:bodyPr/>
          <a:lstStyle>
            <a:lvl1pPr algn="l" defTabSz="914400" rtl="0" eaLnBrk="1" latinLnBrk="0" hangingPunct="1">
              <a:spcBef>
                <a:spcPct val="0"/>
              </a:spcBef>
              <a:buNone/>
              <a:defRPr sz="3200" b="1" kern="1200">
                <a:solidFill>
                  <a:schemeClr val="tx2"/>
                </a:solidFill>
                <a:latin typeface="+mj-lt"/>
                <a:ea typeface="+mj-ea"/>
                <a:cs typeface="+mj-cs"/>
              </a:defRPr>
            </a:lvl1pPr>
          </a:lstStyle>
          <a:p>
            <a:pPr algn="ctr"/>
            <a:r>
              <a:rPr lang="es-ES" dirty="0" err="1">
                <a:solidFill>
                  <a:schemeClr val="tx2">
                    <a:lumMod val="75000"/>
                  </a:schemeClr>
                </a:solidFill>
                <a:latin typeface="Arial Narrow" panose="020B0606020202030204" pitchFamily="34" charset="0"/>
              </a:rPr>
              <a:t>UrbanWater</a:t>
            </a:r>
            <a:endParaRPr lang="en-GB" dirty="0">
              <a:solidFill>
                <a:schemeClr val="tx2">
                  <a:lumMod val="75000"/>
                </a:schemeClr>
              </a:solidFill>
              <a:latin typeface="Arial Narrow" panose="020B0606020202030204" pitchFamily="34" charset="0"/>
            </a:endParaRPr>
          </a:p>
        </p:txBody>
      </p:sp>
      <p:sp>
        <p:nvSpPr>
          <p:cNvPr id="6" name="Subtitle 2"/>
          <p:cNvSpPr txBox="1">
            <a:spLocks/>
          </p:cNvSpPr>
          <p:nvPr/>
        </p:nvSpPr>
        <p:spPr>
          <a:xfrm>
            <a:off x="2221462" y="4076586"/>
            <a:ext cx="4800600" cy="375050"/>
          </a:xfrm>
          <a:prstGeom prst="rect">
            <a:avLst/>
          </a:prstGeom>
        </p:spPr>
        <p:txBody>
          <a:bodyPr/>
          <a:lstStyle>
            <a:lvl1pPr marL="0" indent="0" algn="l" defTabSz="914400" rtl="0" eaLnBrk="1" latinLnBrk="0" hangingPunct="1">
              <a:spcBef>
                <a:spcPct val="20000"/>
              </a:spcBef>
              <a:buFont typeface="Arial" pitchFamily="34" charset="0"/>
              <a:buNone/>
              <a:defRPr sz="2000" b="1" kern="1200">
                <a:solidFill>
                  <a:schemeClr val="bg1">
                    <a:lumMod val="50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endParaRPr lang="en-GB" sz="2200" dirty="0">
              <a:solidFill>
                <a:schemeClr val="tx1">
                  <a:lumMod val="65000"/>
                  <a:lumOff val="35000"/>
                </a:schemeClr>
              </a:solidFill>
            </a:endParaRPr>
          </a:p>
        </p:txBody>
      </p:sp>
      <p:pic>
        <p:nvPicPr>
          <p:cNvPr id="7" name="Picture 2" descr="http://www.mapsofworld.com/images/world-countries-flags/european-union-flag.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54" y="6307811"/>
            <a:ext cx="684052" cy="46480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430916" y="5236153"/>
            <a:ext cx="8354802" cy="346649"/>
          </a:xfrm>
          <a:prstGeom prst="rect">
            <a:avLst/>
          </a:prstGeom>
        </p:spPr>
        <p:txBody>
          <a:bodyPr/>
          <a:lstStyle>
            <a:lvl1pPr algn="l" defTabSz="914400" rtl="0" eaLnBrk="1" latinLnBrk="0" hangingPunct="1">
              <a:spcBef>
                <a:spcPct val="0"/>
              </a:spcBef>
              <a:buNone/>
              <a:defRPr sz="3200" b="1" kern="1200">
                <a:solidFill>
                  <a:schemeClr val="tx2"/>
                </a:solidFill>
                <a:latin typeface="+mj-lt"/>
                <a:ea typeface="+mj-ea"/>
                <a:cs typeface="+mj-cs"/>
              </a:defRPr>
            </a:lvl1pPr>
          </a:lstStyle>
          <a:p>
            <a:r>
              <a:rPr lang="en-GB" sz="1800" b="0" dirty="0">
                <a:latin typeface="Arial Narrow" panose="020B0606020202030204" pitchFamily="34" charset="0"/>
              </a:rPr>
              <a:t>August 2016</a:t>
            </a:r>
          </a:p>
        </p:txBody>
      </p:sp>
      <p:sp>
        <p:nvSpPr>
          <p:cNvPr id="9" name="Rectangle 8"/>
          <p:cNvSpPr/>
          <p:nvPr/>
        </p:nvSpPr>
        <p:spPr>
          <a:xfrm>
            <a:off x="838505" y="6289874"/>
            <a:ext cx="8182191" cy="507831"/>
          </a:xfrm>
          <a:prstGeom prst="rect">
            <a:avLst/>
          </a:prstGeom>
        </p:spPr>
        <p:txBody>
          <a:bodyPr wrap="square">
            <a:spAutoFit/>
          </a:bodyPr>
          <a:lstStyle/>
          <a:p>
            <a:pPr algn="just"/>
            <a:r>
              <a:rPr lang="en-GB" sz="900" dirty="0">
                <a:solidFill>
                  <a:schemeClr val="tx1">
                    <a:lumMod val="50000"/>
                    <a:lumOff val="50000"/>
                  </a:schemeClr>
                </a:solidFill>
              </a:rPr>
              <a:t>This project has received funding from the European Union’s Seventh Framework Programme for research, technological development and demonstration under grant agreement no. 318602. This publication reflects only the authors’ views and the European Union is not liable for any use that may be made of the information contained therein.</a:t>
            </a:r>
          </a:p>
        </p:txBody>
      </p:sp>
    </p:spTree>
    <p:extLst>
      <p:ext uri="{BB962C8B-B14F-4D97-AF65-F5344CB8AC3E}">
        <p14:creationId xmlns:p14="http://schemas.microsoft.com/office/powerpoint/2010/main" val="4041771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550" b="0" i="0" u="none" strike="noStrike" kern="1200" cap="none" spc="0" normalizeH="0" baseline="0" noProof="0" dirty="0">
                <a:ln>
                  <a:noFill/>
                </a:ln>
                <a:solidFill>
                  <a:schemeClr val="accent5">
                    <a:lumMod val="75000"/>
                  </a:schemeClr>
                </a:solidFill>
                <a:effectLst/>
                <a:uLnTx/>
                <a:uFillTx/>
                <a:latin typeface="Arial Narrow" panose="020B0606020202030204" pitchFamily="34" charset="0"/>
                <a:ea typeface="+mj-ea"/>
                <a:cs typeface="+mj-cs"/>
              </a:rPr>
              <a:t>Project Summary</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accent1">
                    <a:lumMod val="75000"/>
                  </a:schemeClr>
                </a:solidFill>
                <a:effectLst/>
                <a:uLnTx/>
                <a:uFillTx/>
              </a:rPr>
              <a:t>http://www.urbanwater-ict.eu</a:t>
            </a:r>
          </a:p>
        </p:txBody>
      </p:sp>
      <p:sp>
        <p:nvSpPr>
          <p:cNvPr id="11" name="Content Placeholder 5"/>
          <p:cNvSpPr txBox="1">
            <a:spLocks/>
          </p:cNvSpPr>
          <p:nvPr/>
        </p:nvSpPr>
        <p:spPr>
          <a:xfrm>
            <a:off x="175964" y="1237303"/>
            <a:ext cx="8572500" cy="5072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2"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800" b="1" i="0" u="none" strike="noStrike" kern="1200" cap="none" spc="0" normalizeH="0" baseline="0" noProof="0">
              <a:ln>
                <a:noFill/>
              </a:ln>
              <a:solidFill>
                <a:schemeClr val="tx1"/>
              </a:solidFill>
              <a:effectLst/>
              <a:uLnTx/>
              <a:uFillTx/>
              <a:latin typeface="+mn-lt"/>
              <a:ea typeface="+mn-ea"/>
              <a:cs typeface="+mn-cs"/>
            </a:endParaRPr>
          </a:p>
          <a:p>
            <a:pPr marL="23812"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1" i="0" u="none" strike="noStrike" kern="1200" cap="none" spc="0" normalizeH="0" baseline="0" noProof="0">
                <a:ln>
                  <a:noFill/>
                </a:ln>
                <a:solidFill>
                  <a:schemeClr val="tx1"/>
                </a:solidFill>
                <a:effectLst/>
                <a:uLnTx/>
                <a:uFillTx/>
                <a:latin typeface="Arial Narrow" panose="020B0606020202030204" pitchFamily="34" charset="0"/>
                <a:ea typeface="+mn-ea"/>
                <a:cs typeface="+mn-cs"/>
              </a:rPr>
              <a:t>Merging different data sources to ease urban water management</a:t>
            </a:r>
            <a:endParaRPr kumimoji="0" lang="en-GB" sz="2000" b="1"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p:txBody>
      </p:sp>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324" y="2183675"/>
            <a:ext cx="8334140" cy="3362531"/>
          </a:xfrm>
          <a:prstGeom prst="rect">
            <a:avLst/>
          </a:prstGeom>
          <a:noFill/>
          <a:ln>
            <a:noFill/>
          </a:ln>
        </p:spPr>
      </p:pic>
    </p:spTree>
    <p:extLst>
      <p:ext uri="{BB962C8B-B14F-4D97-AF65-F5344CB8AC3E}">
        <p14:creationId xmlns:p14="http://schemas.microsoft.com/office/powerpoint/2010/main" val="1069685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550" b="0" i="0" u="none" strike="noStrike" kern="1200" cap="none" spc="0" normalizeH="0" baseline="0" noProof="0" dirty="0">
                <a:ln>
                  <a:noFill/>
                </a:ln>
                <a:solidFill>
                  <a:schemeClr val="accent5">
                    <a:lumMod val="75000"/>
                  </a:schemeClr>
                </a:solidFill>
                <a:effectLst/>
                <a:uLnTx/>
                <a:uFillTx/>
                <a:latin typeface="Arial Narrow" panose="020B0606020202030204" pitchFamily="34" charset="0"/>
                <a:ea typeface="+mj-ea"/>
                <a:cs typeface="+mj-cs"/>
              </a:rPr>
              <a:t>Project Summary</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accent1">
                    <a:lumMod val="75000"/>
                  </a:schemeClr>
                </a:solidFill>
                <a:effectLst/>
                <a:uLnTx/>
                <a:uFillTx/>
              </a:rPr>
              <a:t>http://www.urbanwater-ict.eu</a:t>
            </a:r>
          </a:p>
        </p:txBody>
      </p:sp>
      <p:sp>
        <p:nvSpPr>
          <p:cNvPr id="12" name="2 Marcador de contenido"/>
          <p:cNvSpPr txBox="1">
            <a:spLocks/>
          </p:cNvSpPr>
          <p:nvPr/>
        </p:nvSpPr>
        <p:spPr>
          <a:xfrm>
            <a:off x="806824" y="962717"/>
            <a:ext cx="2736476" cy="434918"/>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marR="0" lvl="0" indent="0" algn="l" defTabSz="914400" rtl="0" eaLnBrk="1" fontAlgn="auto" latinLnBrk="0" hangingPunct="1">
              <a:lnSpc>
                <a:spcPct val="100000"/>
              </a:lnSpc>
              <a:spcBef>
                <a:spcPts val="0"/>
              </a:spcBef>
              <a:spcAft>
                <a:spcPts val="90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We have developed:</a:t>
            </a:r>
            <a:endParaRPr kumimoji="0" lang="en-GB" sz="1600" b="1" i="0" u="none" strike="noStrike" kern="1200" cap="none" spc="0" normalizeH="0" baseline="0" noProof="0" dirty="0">
              <a:ln>
                <a:noFill/>
              </a:ln>
              <a:solidFill>
                <a:srgbClr val="FF0000"/>
              </a:solidFill>
              <a:effectLst/>
              <a:uLnTx/>
              <a:uFillTx/>
              <a:latin typeface="Arial Narrow" panose="020B0606020202030204" pitchFamily="34" charset="0"/>
              <a:ea typeface="+mn-ea"/>
              <a:cs typeface="+mn-cs"/>
            </a:endParaRPr>
          </a:p>
          <a:p>
            <a:pPr marL="893763" marR="0" lvl="2"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schemeClr val="accent3"/>
              </a:solidFill>
              <a:effectLst/>
              <a:uLnTx/>
              <a:uFillTx/>
              <a:latin typeface="Arial Narrow" panose="020B0606020202030204" pitchFamily="34" charset="0"/>
              <a:ea typeface="+mn-ea"/>
              <a:cs typeface="+mn-cs"/>
            </a:endParaRPr>
          </a:p>
          <a:p>
            <a:pPr marL="436563" marR="0" lvl="1"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93663" marR="0" lvl="1"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p:txBody>
      </p:sp>
      <p:sp>
        <p:nvSpPr>
          <p:cNvPr id="2" name="Rounded Rectangle 1"/>
          <p:cNvSpPr/>
          <p:nvPr/>
        </p:nvSpPr>
        <p:spPr>
          <a:xfrm>
            <a:off x="1199702" y="1937815"/>
            <a:ext cx="2214058" cy="52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Offline predictors, classifiers, …</a:t>
            </a:r>
          </a:p>
        </p:txBody>
      </p:sp>
      <p:sp>
        <p:nvSpPr>
          <p:cNvPr id="3" name="Rectangle 2"/>
          <p:cNvSpPr/>
          <p:nvPr/>
        </p:nvSpPr>
        <p:spPr>
          <a:xfrm>
            <a:off x="6230112" y="1830091"/>
            <a:ext cx="1524005" cy="735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WAPS, WDPS, DICM, APS</a:t>
            </a:r>
          </a:p>
        </p:txBody>
      </p:sp>
      <p:cxnSp>
        <p:nvCxnSpPr>
          <p:cNvPr id="5" name="Straight Arrow Connector 4"/>
          <p:cNvCxnSpPr>
            <a:stCxn id="2" idx="3"/>
            <a:endCxn id="3" idx="1"/>
          </p:cNvCxnSpPr>
          <p:nvPr/>
        </p:nvCxnSpPr>
        <p:spPr>
          <a:xfrm flipV="1">
            <a:off x="3413760" y="2197726"/>
            <a:ext cx="2816352" cy="22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199702" y="2827489"/>
            <a:ext cx="2214058" cy="52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Online service implementation</a:t>
            </a:r>
          </a:p>
        </p:txBody>
      </p:sp>
      <p:sp>
        <p:nvSpPr>
          <p:cNvPr id="17" name="Rectangle 16"/>
          <p:cNvSpPr/>
          <p:nvPr/>
        </p:nvSpPr>
        <p:spPr>
          <a:xfrm>
            <a:off x="6230112" y="2719765"/>
            <a:ext cx="1524005" cy="735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All modules</a:t>
            </a:r>
          </a:p>
        </p:txBody>
      </p:sp>
      <p:cxnSp>
        <p:nvCxnSpPr>
          <p:cNvPr id="20" name="Straight Arrow Connector 19"/>
          <p:cNvCxnSpPr>
            <a:stCxn id="15" idx="3"/>
            <a:endCxn id="17" idx="1"/>
          </p:cNvCxnSpPr>
          <p:nvPr/>
        </p:nvCxnSpPr>
        <p:spPr>
          <a:xfrm flipV="1">
            <a:off x="3413760" y="3087400"/>
            <a:ext cx="2816352" cy="22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1199702" y="3732048"/>
            <a:ext cx="2214058" cy="52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Web portals</a:t>
            </a:r>
          </a:p>
        </p:txBody>
      </p:sp>
      <p:sp>
        <p:nvSpPr>
          <p:cNvPr id="23" name="Rectangle 22"/>
          <p:cNvSpPr/>
          <p:nvPr/>
        </p:nvSpPr>
        <p:spPr>
          <a:xfrm>
            <a:off x="6230112" y="3624324"/>
            <a:ext cx="1524005" cy="735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COP, UCP</a:t>
            </a:r>
          </a:p>
        </p:txBody>
      </p:sp>
      <p:cxnSp>
        <p:nvCxnSpPr>
          <p:cNvPr id="24" name="Straight Arrow Connector 23"/>
          <p:cNvCxnSpPr>
            <a:stCxn id="22" idx="3"/>
            <a:endCxn id="23" idx="1"/>
          </p:cNvCxnSpPr>
          <p:nvPr/>
        </p:nvCxnSpPr>
        <p:spPr>
          <a:xfrm flipV="1">
            <a:off x="3413760" y="3991959"/>
            <a:ext cx="2816352" cy="22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199702" y="4634390"/>
            <a:ext cx="2214058" cy="52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Hardware and firmware</a:t>
            </a:r>
          </a:p>
        </p:txBody>
      </p:sp>
      <p:sp>
        <p:nvSpPr>
          <p:cNvPr id="26" name="Rectangle 25"/>
          <p:cNvSpPr/>
          <p:nvPr/>
        </p:nvSpPr>
        <p:spPr>
          <a:xfrm>
            <a:off x="6230112" y="4526666"/>
            <a:ext cx="1524005" cy="735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MPG</a:t>
            </a:r>
          </a:p>
        </p:txBody>
      </p:sp>
      <p:cxnSp>
        <p:nvCxnSpPr>
          <p:cNvPr id="27" name="Straight Arrow Connector 26"/>
          <p:cNvCxnSpPr>
            <a:stCxn id="25" idx="3"/>
            <a:endCxn id="26" idx="1"/>
          </p:cNvCxnSpPr>
          <p:nvPr/>
        </p:nvCxnSpPr>
        <p:spPr>
          <a:xfrm flipV="1">
            <a:off x="3413760" y="4894301"/>
            <a:ext cx="2816352" cy="22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Imagen 2"/>
          <p:cNvPicPr>
            <a:picLocks noChangeAspect="1"/>
          </p:cNvPicPr>
          <p:nvPr/>
        </p:nvPicPr>
        <p:blipFill>
          <a:blip r:embed="rId4"/>
          <a:stretch>
            <a:fillRect/>
          </a:stretch>
        </p:blipFill>
        <p:spPr>
          <a:xfrm>
            <a:off x="4126125" y="1677905"/>
            <a:ext cx="1312952" cy="768930"/>
          </a:xfrm>
          <a:prstGeom prst="rect">
            <a:avLst/>
          </a:prstGeom>
        </p:spPr>
      </p:pic>
      <p:pic>
        <p:nvPicPr>
          <p:cNvPr id="28" name="Imagen 3"/>
          <p:cNvPicPr>
            <a:picLocks noChangeAspect="1"/>
          </p:cNvPicPr>
          <p:nvPr/>
        </p:nvPicPr>
        <p:blipFill>
          <a:blip r:embed="rId5"/>
          <a:stretch>
            <a:fillRect/>
          </a:stretch>
        </p:blipFill>
        <p:spPr>
          <a:xfrm>
            <a:off x="4162093" y="2597077"/>
            <a:ext cx="1311563" cy="790760"/>
          </a:xfrm>
          <a:prstGeom prst="rect">
            <a:avLst/>
          </a:prstGeom>
        </p:spPr>
      </p:pic>
      <p:pic>
        <p:nvPicPr>
          <p:cNvPr id="29" name="Picture 28"/>
          <p:cNvPicPr>
            <a:picLocks noChangeAspect="1"/>
          </p:cNvPicPr>
          <p:nvPr/>
        </p:nvPicPr>
        <p:blipFill>
          <a:blip r:embed="rId6"/>
          <a:stretch>
            <a:fillRect/>
          </a:stretch>
        </p:blipFill>
        <p:spPr>
          <a:xfrm>
            <a:off x="4095840" y="3664047"/>
            <a:ext cx="1452191" cy="698237"/>
          </a:xfrm>
          <a:prstGeom prst="rect">
            <a:avLst/>
          </a:prstGeom>
        </p:spPr>
      </p:pic>
      <p:pic>
        <p:nvPicPr>
          <p:cNvPr id="30" name="Picture 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4618" y="4526666"/>
            <a:ext cx="1074636" cy="806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0439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550" b="0" i="0" u="none" strike="noStrike" kern="1200" cap="none" spc="0" normalizeH="0" baseline="0" noProof="0" dirty="0">
                <a:ln>
                  <a:noFill/>
                </a:ln>
                <a:solidFill>
                  <a:schemeClr val="accent5">
                    <a:lumMod val="75000"/>
                  </a:schemeClr>
                </a:solidFill>
                <a:effectLst/>
                <a:uLnTx/>
                <a:uFillTx/>
                <a:latin typeface="Arial Narrow" panose="020B0606020202030204" pitchFamily="34" charset="0"/>
                <a:ea typeface="+mj-ea"/>
                <a:cs typeface="+mj-cs"/>
              </a:rPr>
              <a:t>Project Summary</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accent1">
                    <a:lumMod val="75000"/>
                  </a:schemeClr>
                </a:solidFill>
                <a:effectLst/>
                <a:uLnTx/>
                <a:uFillTx/>
              </a:rPr>
              <a:t>http://www.urbanwater-ict.com</a:t>
            </a:r>
          </a:p>
        </p:txBody>
      </p:sp>
      <p:sp>
        <p:nvSpPr>
          <p:cNvPr id="9" name="2 Marcador de contenido"/>
          <p:cNvSpPr txBox="1">
            <a:spLocks/>
          </p:cNvSpPr>
          <p:nvPr/>
        </p:nvSpPr>
        <p:spPr>
          <a:xfrm>
            <a:off x="806824" y="962715"/>
            <a:ext cx="3531493" cy="513950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marR="0" lvl="0" indent="0" algn="l" defTabSz="914400" rtl="0" eaLnBrk="1" fontAlgn="auto" latinLnBrk="0" hangingPunct="1">
              <a:lnSpc>
                <a:spcPct val="100000"/>
              </a:lnSpc>
              <a:spcBef>
                <a:spcPts val="0"/>
              </a:spcBef>
              <a:spcAft>
                <a:spcPts val="900"/>
              </a:spcAft>
              <a:buClrTx/>
              <a:buSzTx/>
              <a:buFontTx/>
              <a:buNone/>
              <a:tabLst/>
              <a:defRPr/>
            </a:pPr>
            <a:r>
              <a:rPr kumimoji="0" lang="en-GB" sz="2200" b="1"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Modules developed</a:t>
            </a:r>
          </a:p>
          <a:p>
            <a:pPr marL="379413" lvl="1" indent="-285750" algn="just">
              <a:buFont typeface="Arial" panose="020B0604020202020204" pitchFamily="34" charset="0"/>
              <a:buChar char="•"/>
            </a:pPr>
            <a:r>
              <a:rPr lang="en-GB" dirty="0">
                <a:latin typeface="Arial Narrow" panose="020B0606020202030204" pitchFamily="34" charset="0"/>
              </a:rPr>
              <a:t>Water demand prediction system</a:t>
            </a:r>
          </a:p>
          <a:p>
            <a:pPr marL="379413" lvl="1" indent="-285750" algn="just">
              <a:buFont typeface="Arial" panose="020B0604020202020204" pitchFamily="34" charset="0"/>
              <a:buChar char="•"/>
            </a:pPr>
            <a:r>
              <a:rPr lang="en-GB" dirty="0">
                <a:latin typeface="Arial Narrow" panose="020B0606020202030204" pitchFamily="34" charset="0"/>
              </a:rPr>
              <a:t>Water availability prediction system</a:t>
            </a:r>
          </a:p>
          <a:p>
            <a:pPr marL="379413" lvl="1" indent="-285750" algn="just">
              <a:buFont typeface="Arial" panose="020B0604020202020204" pitchFamily="34" charset="0"/>
              <a:buChar char="•"/>
            </a:pPr>
            <a:r>
              <a:rPr lang="en-GB" dirty="0">
                <a:latin typeface="Arial Narrow" panose="020B0606020202030204" pitchFamily="34" charset="0"/>
              </a:rPr>
              <a:t>Leakages detection system</a:t>
            </a:r>
          </a:p>
          <a:p>
            <a:pPr marL="379413" lvl="1" indent="-285750" algn="just">
              <a:buFont typeface="Arial" panose="020B0604020202020204" pitchFamily="34" charset="0"/>
              <a:buChar char="•"/>
            </a:pPr>
            <a:r>
              <a:rPr lang="en-GB" dirty="0">
                <a:latin typeface="Arial Narrow" panose="020B0606020202030204" pitchFamily="34" charset="0"/>
              </a:rPr>
              <a:t>Decision support system</a:t>
            </a:r>
          </a:p>
          <a:p>
            <a:pPr marL="379413" lvl="1" indent="-285750" algn="just">
              <a:buFont typeface="Arial" panose="020B0604020202020204" pitchFamily="34" charset="0"/>
              <a:buChar char="•"/>
            </a:pPr>
            <a:r>
              <a:rPr lang="en-GB" dirty="0">
                <a:latin typeface="Arial Narrow" panose="020B0606020202030204" pitchFamily="34" charset="0"/>
              </a:rPr>
              <a:t>Customers’ on-line platform</a:t>
            </a:r>
          </a:p>
          <a:p>
            <a:pPr marL="379413" lvl="1" indent="-285750" algn="just">
              <a:buFont typeface="Arial" panose="020B0604020202020204" pitchFamily="34" charset="0"/>
              <a:buChar char="•"/>
            </a:pPr>
            <a:r>
              <a:rPr lang="en-GB" dirty="0">
                <a:latin typeface="Arial Narrow" panose="020B0606020202030204" pitchFamily="34" charset="0"/>
              </a:rPr>
              <a:t>Serious games development</a:t>
            </a:r>
          </a:p>
          <a:p>
            <a:pPr marL="379413" lvl="1" indent="-285750" algn="just">
              <a:buFont typeface="Arial" panose="020B0604020202020204" pitchFamily="34" charset="0"/>
              <a:buChar char="•"/>
            </a:pPr>
            <a:r>
              <a:rPr lang="en-GB" dirty="0">
                <a:latin typeface="Arial Narrow" panose="020B0606020202030204" pitchFamily="34" charset="0"/>
              </a:rPr>
              <a:t>Adaptive pricing system</a:t>
            </a:r>
          </a:p>
          <a:p>
            <a:pPr marL="379413" lvl="1" indent="-285750" algn="just">
              <a:buFont typeface="Arial" panose="020B0604020202020204" pitchFamily="34" charset="0"/>
              <a:buChar char="•"/>
            </a:pPr>
            <a:r>
              <a:rPr lang="en-GB" dirty="0">
                <a:latin typeface="Arial Narrow" panose="020B0606020202030204" pitchFamily="34" charset="0"/>
              </a:rPr>
              <a:t>Automatic billing system</a:t>
            </a:r>
          </a:p>
          <a:p>
            <a:pPr marL="379413" lvl="1" indent="-285750" algn="just">
              <a:buFont typeface="Arial" panose="020B0604020202020204" pitchFamily="34" charset="0"/>
              <a:buChar char="•"/>
            </a:pPr>
            <a:r>
              <a:rPr lang="en-GB" dirty="0">
                <a:latin typeface="Arial Narrow" panose="020B0606020202030204" pitchFamily="34" charset="0"/>
              </a:rPr>
              <a:t>Multi-meter gateway</a:t>
            </a:r>
          </a:p>
          <a:p>
            <a:pPr marL="93663" marR="0" lvl="1"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893763" marR="0" lvl="2"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schemeClr val="accent3"/>
              </a:solidFill>
              <a:effectLst/>
              <a:uLnTx/>
              <a:uFillTx/>
              <a:latin typeface="Arial Narrow" panose="020B0606020202030204" pitchFamily="34" charset="0"/>
              <a:ea typeface="+mn-ea"/>
              <a:cs typeface="+mn-cs"/>
            </a:endParaRPr>
          </a:p>
          <a:p>
            <a:pPr marL="436563" marR="0" lvl="1"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93663" marR="0" lvl="1"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p:txBody>
      </p:sp>
      <p:pic>
        <p:nvPicPr>
          <p:cNvPr id="10" name="Picture 2" descr="DeveloperPort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317" y="1378584"/>
            <a:ext cx="4358419" cy="359939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759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12" name="2 Marcador de contenido"/>
          <p:cNvSpPr txBox="1">
            <a:spLocks/>
          </p:cNvSpPr>
          <p:nvPr/>
        </p:nvSpPr>
        <p:spPr>
          <a:xfrm>
            <a:off x="259850" y="976262"/>
            <a:ext cx="4985481"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Data Management Cloud Platform (DMCP)</a:t>
            </a: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259850" y="1354724"/>
            <a:ext cx="4160884" cy="1082174"/>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The DMCP manages data for all modules including meteorological, network, water source and meter data.</a:t>
            </a:r>
          </a:p>
          <a:p>
            <a:pPr marL="17858">
              <a:spcAft>
                <a:spcPts val="900"/>
              </a:spcAft>
            </a:pPr>
            <a:r>
              <a:rPr lang="en-GB" sz="1400" dirty="0">
                <a:solidFill>
                  <a:schemeClr val="tx1"/>
                </a:solidFill>
                <a:latin typeface="Arial Narrow" panose="020B0606020202030204" pitchFamily="34" charset="0"/>
              </a:rPr>
              <a:t>Data ranges from high frequency datasets delivered every several seconds to batches arriving hourly.</a:t>
            </a:r>
            <a:endParaRPr lang="en-GB" sz="1400" dirty="0">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9589430"/>
              </p:ext>
            </p:extLst>
          </p:nvPr>
        </p:nvGraphicFramePr>
        <p:xfrm>
          <a:off x="349205" y="2436898"/>
          <a:ext cx="3296362" cy="3332480"/>
        </p:xfrm>
        <a:graphic>
          <a:graphicData uri="http://schemas.openxmlformats.org/drawingml/2006/table">
            <a:tbl>
              <a:tblPr firstRow="1" bandRow="1">
                <a:tableStyleId>{5C22544A-7EE6-4342-B048-85BDC9FD1C3A}</a:tableStyleId>
              </a:tblPr>
              <a:tblGrid>
                <a:gridCol w="1349932">
                  <a:extLst>
                    <a:ext uri="{9D8B030D-6E8A-4147-A177-3AD203B41FA5}">
                      <a16:colId xmlns:a16="http://schemas.microsoft.com/office/drawing/2014/main" val="20000"/>
                    </a:ext>
                  </a:extLst>
                </a:gridCol>
                <a:gridCol w="898997">
                  <a:extLst>
                    <a:ext uri="{9D8B030D-6E8A-4147-A177-3AD203B41FA5}">
                      <a16:colId xmlns:a16="http://schemas.microsoft.com/office/drawing/2014/main" val="20001"/>
                    </a:ext>
                  </a:extLst>
                </a:gridCol>
                <a:gridCol w="1047433">
                  <a:extLst>
                    <a:ext uri="{9D8B030D-6E8A-4147-A177-3AD203B41FA5}">
                      <a16:colId xmlns:a16="http://schemas.microsoft.com/office/drawing/2014/main" val="20002"/>
                    </a:ext>
                  </a:extLst>
                </a:gridCol>
              </a:tblGrid>
              <a:tr h="370840">
                <a:tc>
                  <a:txBody>
                    <a:bodyPr/>
                    <a:lstStyle/>
                    <a:p>
                      <a:r>
                        <a:rPr lang="en-GB" sz="1400" dirty="0"/>
                        <a:t>KPIs</a:t>
                      </a:r>
                    </a:p>
                  </a:txBody>
                  <a:tcPr/>
                </a:tc>
                <a:tc>
                  <a:txBody>
                    <a:bodyPr/>
                    <a:lstStyle/>
                    <a:p>
                      <a:r>
                        <a:rPr lang="en-GB" sz="1400" dirty="0"/>
                        <a:t>Expected</a:t>
                      </a:r>
                    </a:p>
                  </a:txBody>
                  <a:tcPr/>
                </a:tc>
                <a:tc>
                  <a:txBody>
                    <a:bodyPr/>
                    <a:lstStyle/>
                    <a:p>
                      <a:r>
                        <a:rPr lang="en-GB" sz="1400" dirty="0"/>
                        <a:t>Preliminary</a:t>
                      </a:r>
                    </a:p>
                  </a:txBody>
                  <a:tcPr/>
                </a:tc>
                <a:extLst>
                  <a:ext uri="{0D108BD9-81ED-4DB2-BD59-A6C34878D82A}">
                    <a16:rowId xmlns:a16="http://schemas.microsoft.com/office/drawing/2014/main" val="10000"/>
                  </a:ext>
                </a:extLst>
              </a:tr>
              <a:tr h="370840">
                <a:tc>
                  <a:txBody>
                    <a:bodyPr/>
                    <a:lstStyle/>
                    <a:p>
                      <a:r>
                        <a:rPr lang="en-GB" sz="1400" baseline="0" dirty="0"/>
                        <a:t>UW connector instances</a:t>
                      </a:r>
                      <a:endParaRPr lang="en-GB" sz="1400" dirty="0"/>
                    </a:p>
                  </a:txBody>
                  <a:tcPr/>
                </a:tc>
                <a:tc>
                  <a:txBody>
                    <a:bodyPr/>
                    <a:lstStyle/>
                    <a:p>
                      <a:r>
                        <a:rPr lang="en-GB" sz="1400" dirty="0"/>
                        <a:t>2 to 5</a:t>
                      </a:r>
                    </a:p>
                  </a:txBody>
                  <a:tcPr/>
                </a:tc>
                <a:tc>
                  <a:txBody>
                    <a:bodyPr/>
                    <a:lstStyle/>
                    <a:p>
                      <a:r>
                        <a:rPr lang="en-GB" sz="1400" dirty="0"/>
                        <a:t>4</a:t>
                      </a:r>
                    </a:p>
                  </a:txBody>
                  <a:tcPr/>
                </a:tc>
                <a:extLst>
                  <a:ext uri="{0D108BD9-81ED-4DB2-BD59-A6C34878D82A}">
                    <a16:rowId xmlns:a16="http://schemas.microsoft.com/office/drawing/2014/main" val="10001"/>
                  </a:ext>
                </a:extLst>
              </a:tr>
              <a:tr h="370840">
                <a:tc>
                  <a:txBody>
                    <a:bodyPr/>
                    <a:lstStyle/>
                    <a:p>
                      <a:r>
                        <a:rPr lang="en-GB" sz="1400" baseline="0" dirty="0"/>
                        <a:t>Blob instances</a:t>
                      </a:r>
                      <a:endParaRPr lang="en-GB" sz="1400" dirty="0"/>
                    </a:p>
                  </a:txBody>
                  <a:tcPr/>
                </a:tc>
                <a:tc>
                  <a:txBody>
                    <a:bodyPr/>
                    <a:lstStyle/>
                    <a:p>
                      <a:r>
                        <a:rPr lang="en-GB" sz="1400" dirty="0"/>
                        <a:t>1 to 2</a:t>
                      </a:r>
                    </a:p>
                  </a:txBody>
                  <a:tcPr/>
                </a:tc>
                <a:tc>
                  <a:txBody>
                    <a:bodyPr/>
                    <a:lstStyle/>
                    <a:p>
                      <a:r>
                        <a:rPr lang="en-GB" sz="1400" dirty="0"/>
                        <a:t>2</a:t>
                      </a:r>
                      <a:r>
                        <a:rPr lang="en-GB" sz="1400" baseline="0" dirty="0"/>
                        <a:t> (</a:t>
                      </a:r>
                      <a:r>
                        <a:rPr lang="en-GB" sz="1400" baseline="0" dirty="0" err="1"/>
                        <a:t>dir</a:t>
                      </a:r>
                      <a:r>
                        <a:rPr lang="en-GB" sz="1400" baseline="0" dirty="0"/>
                        <a:t> size)</a:t>
                      </a:r>
                      <a:endParaRPr lang="en-GB" sz="1400" dirty="0"/>
                    </a:p>
                  </a:txBody>
                  <a:tcPr/>
                </a:tc>
                <a:extLst>
                  <a:ext uri="{0D108BD9-81ED-4DB2-BD59-A6C34878D82A}">
                    <a16:rowId xmlns:a16="http://schemas.microsoft.com/office/drawing/2014/main" val="10002"/>
                  </a:ext>
                </a:extLst>
              </a:tr>
              <a:tr h="370840">
                <a:tc>
                  <a:txBody>
                    <a:bodyPr/>
                    <a:lstStyle/>
                    <a:p>
                      <a:r>
                        <a:rPr lang="en-GB" sz="1400" dirty="0"/>
                        <a:t>Meter upload processors</a:t>
                      </a:r>
                    </a:p>
                  </a:txBody>
                  <a:tcPr/>
                </a:tc>
                <a:tc>
                  <a:txBody>
                    <a:bodyPr/>
                    <a:lstStyle/>
                    <a:p>
                      <a:r>
                        <a:rPr lang="en-GB" sz="1400" dirty="0"/>
                        <a:t>1 to 4</a:t>
                      </a:r>
                    </a:p>
                  </a:txBody>
                  <a:tcPr/>
                </a:tc>
                <a:tc>
                  <a:txBody>
                    <a:bodyPr/>
                    <a:lstStyle/>
                    <a:p>
                      <a:r>
                        <a:rPr lang="en-GB" sz="1400" dirty="0"/>
                        <a:t>2</a:t>
                      </a:r>
                    </a:p>
                  </a:txBody>
                  <a:tcPr/>
                </a:tc>
                <a:extLst>
                  <a:ext uri="{0D108BD9-81ED-4DB2-BD59-A6C34878D82A}">
                    <a16:rowId xmlns:a16="http://schemas.microsoft.com/office/drawing/2014/main" val="10003"/>
                  </a:ext>
                </a:extLst>
              </a:tr>
              <a:tr h="370840">
                <a:tc>
                  <a:txBody>
                    <a:bodyPr/>
                    <a:lstStyle/>
                    <a:p>
                      <a:r>
                        <a:rPr lang="en-GB" sz="1400" dirty="0"/>
                        <a:t>Meter</a:t>
                      </a:r>
                      <a:r>
                        <a:rPr lang="en-GB" sz="1400" baseline="0" dirty="0"/>
                        <a:t> files per day</a:t>
                      </a:r>
                      <a:endParaRPr lang="en-GB" sz="1400" dirty="0"/>
                    </a:p>
                  </a:txBody>
                  <a:tcPr/>
                </a:tc>
                <a:tc>
                  <a:txBody>
                    <a:bodyPr/>
                    <a:lstStyle/>
                    <a:p>
                      <a:r>
                        <a:rPr lang="en-GB" sz="1400" dirty="0"/>
                        <a:t>72</a:t>
                      </a:r>
                    </a:p>
                  </a:txBody>
                  <a:tcPr/>
                </a:tc>
                <a:tc>
                  <a:txBody>
                    <a:bodyPr/>
                    <a:lstStyle/>
                    <a:p>
                      <a:r>
                        <a:rPr lang="en-GB" sz="1400" dirty="0"/>
                        <a:t>845</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aseline="0" dirty="0"/>
                        <a:t>Meter readings per day</a:t>
                      </a:r>
                      <a:endParaRPr lang="en-GB"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&gt;10,000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&gt; 186,000</a:t>
                      </a:r>
                    </a:p>
                  </a:txBody>
                  <a:tcPr/>
                </a:tc>
                <a:extLst>
                  <a:ext uri="{0D108BD9-81ED-4DB2-BD59-A6C34878D82A}">
                    <a16:rowId xmlns:a16="http://schemas.microsoft.com/office/drawing/2014/main" val="333361017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aseline="0" dirty="0"/>
                        <a:t>Weather data records per day</a:t>
                      </a:r>
                      <a:endParaRPr lang="en-GB"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200</a:t>
                      </a:r>
                      <a:r>
                        <a:rPr lang="en-GB" sz="1400" baseline="0" dirty="0"/>
                        <a:t> to 500</a:t>
                      </a:r>
                      <a:endParaRPr lang="en-GB"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~350</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400" dirty="0"/>
                    </a:p>
                  </a:txBody>
                  <a:tcPr/>
                </a:tc>
                <a:extLst>
                  <a:ext uri="{0D108BD9-81ED-4DB2-BD59-A6C34878D82A}">
                    <a16:rowId xmlns:a16="http://schemas.microsoft.com/office/drawing/2014/main" val="1891318070"/>
                  </a:ext>
                </a:extLst>
              </a:tr>
            </a:tbl>
          </a:graphicData>
        </a:graphic>
      </p:graphicFrame>
      <p:sp>
        <p:nvSpPr>
          <p:cNvPr id="17" name="2 Marcador de contenido"/>
          <p:cNvSpPr txBox="1">
            <a:spLocks/>
          </p:cNvSpPr>
          <p:nvPr/>
        </p:nvSpPr>
        <p:spPr>
          <a:xfrm>
            <a:off x="3895725" y="2436898"/>
            <a:ext cx="5044935" cy="3842254"/>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b="1" dirty="0">
                <a:solidFill>
                  <a:schemeClr val="tx1"/>
                </a:solidFill>
                <a:latin typeface="Arial Narrow" panose="020B0606020202030204" pitchFamily="34" charset="0"/>
              </a:rPr>
              <a:t>Positives</a:t>
            </a:r>
          </a:p>
          <a:p>
            <a:pPr marL="17858">
              <a:spcAft>
                <a:spcPts val="900"/>
              </a:spcAft>
            </a:pPr>
            <a:r>
              <a:rPr lang="en-GB" sz="1400" dirty="0">
                <a:solidFill>
                  <a:schemeClr val="tx1"/>
                </a:solidFill>
                <a:latin typeface="Arial Narrow" panose="020B0606020202030204" pitchFamily="34" charset="0"/>
              </a:rPr>
              <a:t>Has scaled dynamically as required</a:t>
            </a:r>
          </a:p>
          <a:p>
            <a:pPr marL="17858">
              <a:spcAft>
                <a:spcPts val="900"/>
              </a:spcAft>
            </a:pPr>
            <a:r>
              <a:rPr lang="en-GB" sz="1400" dirty="0">
                <a:solidFill>
                  <a:schemeClr val="tx1"/>
                </a:solidFill>
                <a:latin typeface="Arial Narrow" panose="020B0606020202030204" pitchFamily="34" charset="0"/>
              </a:rPr>
              <a:t>Platform has generally performed reliably with only one outage</a:t>
            </a:r>
          </a:p>
          <a:p>
            <a:pPr marL="17858">
              <a:spcAft>
                <a:spcPts val="900"/>
              </a:spcAft>
            </a:pPr>
            <a:r>
              <a:rPr lang="en-GB" sz="1400" dirty="0">
                <a:solidFill>
                  <a:schemeClr val="tx1"/>
                </a:solidFill>
                <a:latin typeface="Arial Narrow" panose="020B0606020202030204" pitchFamily="34" charset="0"/>
              </a:rPr>
              <a:t>Have been able to quickly add new modules</a:t>
            </a:r>
          </a:p>
          <a:p>
            <a:pPr marL="17858">
              <a:spcAft>
                <a:spcPts val="900"/>
              </a:spcAft>
            </a:pPr>
            <a:r>
              <a:rPr lang="en-GB" sz="1400" dirty="0">
                <a:solidFill>
                  <a:schemeClr val="tx1"/>
                </a:solidFill>
                <a:latin typeface="Arial Narrow" panose="020B0606020202030204" pitchFamily="34" charset="0"/>
              </a:rPr>
              <a:t>Have found strong commercial interest</a:t>
            </a:r>
          </a:p>
          <a:p>
            <a:pPr marL="17858">
              <a:spcAft>
                <a:spcPts val="900"/>
              </a:spcAft>
            </a:pPr>
            <a:r>
              <a:rPr lang="en-GB" sz="1400" b="1" dirty="0">
                <a:solidFill>
                  <a:schemeClr val="tx1"/>
                </a:solidFill>
                <a:latin typeface="Arial Narrow" panose="020B0606020202030204" pitchFamily="34" charset="0"/>
              </a:rPr>
              <a:t>Negatives</a:t>
            </a:r>
          </a:p>
          <a:p>
            <a:pPr marL="17858">
              <a:spcAft>
                <a:spcPts val="900"/>
              </a:spcAft>
            </a:pPr>
            <a:r>
              <a:rPr lang="en-GB" sz="1400" dirty="0">
                <a:solidFill>
                  <a:schemeClr val="tx1"/>
                </a:solidFill>
                <a:latin typeface="Arial Narrow" panose="020B0606020202030204" pitchFamily="34" charset="0"/>
              </a:rPr>
              <a:t>One major Europe wide outage to </a:t>
            </a:r>
            <a:r>
              <a:rPr lang="en-GB" sz="1400" dirty="0" err="1">
                <a:solidFill>
                  <a:schemeClr val="tx1"/>
                </a:solidFill>
                <a:latin typeface="Arial Narrow" panose="020B0606020202030204" pitchFamily="34" charset="0"/>
              </a:rPr>
              <a:t>AzureAD</a:t>
            </a:r>
            <a:endParaRPr lang="en-GB" sz="1400" dirty="0">
              <a:solidFill>
                <a:schemeClr val="tx1"/>
              </a:solidFill>
              <a:latin typeface="Arial Narrow" panose="020B0606020202030204" pitchFamily="34" charset="0"/>
            </a:endParaRPr>
          </a:p>
          <a:p>
            <a:pPr marL="17858">
              <a:spcAft>
                <a:spcPts val="900"/>
              </a:spcAft>
            </a:pPr>
            <a:r>
              <a:rPr lang="en-GB" sz="1400" dirty="0">
                <a:solidFill>
                  <a:schemeClr val="tx1"/>
                </a:solidFill>
                <a:latin typeface="Arial Narrow" panose="020B0606020202030204" pitchFamily="34" charset="0"/>
              </a:rPr>
              <a:t>Homomorphic performance impractical for commercial use. Forced positive research into </a:t>
            </a:r>
            <a:r>
              <a:rPr lang="en-GB" sz="1400" dirty="0" err="1">
                <a:solidFill>
                  <a:schemeClr val="tx1"/>
                </a:solidFill>
                <a:latin typeface="Arial Narrow" panose="020B0606020202030204" pitchFamily="34" charset="0"/>
              </a:rPr>
              <a:t>blockchain</a:t>
            </a:r>
            <a:r>
              <a:rPr lang="en-GB" sz="1400" dirty="0">
                <a:solidFill>
                  <a:schemeClr val="tx1"/>
                </a:solidFill>
                <a:latin typeface="Arial Narrow" panose="020B0606020202030204" pitchFamily="34" charset="0"/>
              </a:rPr>
              <a:t> and </a:t>
            </a:r>
            <a:r>
              <a:rPr lang="en-GB" sz="1400" dirty="0" err="1">
                <a:solidFill>
                  <a:schemeClr val="tx1"/>
                </a:solidFill>
                <a:latin typeface="Arial Narrow" panose="020B0606020202030204" pitchFamily="34" charset="0"/>
              </a:rPr>
              <a:t>Ethereum</a:t>
            </a:r>
            <a:endParaRPr lang="en-GB" sz="1400" dirty="0">
              <a:solidFill>
                <a:schemeClr val="tx1"/>
              </a:solidFill>
              <a:latin typeface="Arial Narrow" panose="020B0606020202030204" pitchFamily="34" charset="0"/>
            </a:endParaRPr>
          </a:p>
          <a:p>
            <a:pPr marL="17858">
              <a:spcAft>
                <a:spcPts val="900"/>
              </a:spcAft>
            </a:pPr>
            <a:r>
              <a:rPr lang="en-GB" sz="1400" dirty="0">
                <a:solidFill>
                  <a:schemeClr val="tx1"/>
                </a:solidFill>
                <a:latin typeface="Arial Narrow" panose="020B0606020202030204" pitchFamily="34" charset="0"/>
              </a:rPr>
              <a:t>Coordination &amp; technology challenges for partners</a:t>
            </a:r>
          </a:p>
          <a:p>
            <a:pPr marL="17858">
              <a:spcAft>
                <a:spcPts val="900"/>
              </a:spcAft>
            </a:pPr>
            <a:r>
              <a:rPr lang="en-GB" sz="1400" dirty="0">
                <a:solidFill>
                  <a:schemeClr val="tx1"/>
                </a:solidFill>
                <a:latin typeface="Arial Narrow" panose="020B0606020202030204" pitchFamily="34" charset="0"/>
              </a:rPr>
              <a:t>Meter readings are locked for audits but need to be post-worked</a:t>
            </a:r>
          </a:p>
          <a:p>
            <a:pPr marL="17858">
              <a:spcAft>
                <a:spcPts val="900"/>
              </a:spcAft>
            </a:pPr>
            <a:r>
              <a:rPr lang="en-GB" sz="1400" dirty="0">
                <a:solidFill>
                  <a:schemeClr val="tx1"/>
                </a:solidFill>
                <a:latin typeface="Arial Narrow" panose="020B0606020202030204" pitchFamily="34" charset="0"/>
              </a:rPr>
              <a:t>Complex processing of data stored in the cloud.</a:t>
            </a:r>
          </a:p>
          <a:p>
            <a:pPr marL="17858">
              <a:spcAft>
                <a:spcPts val="900"/>
              </a:spcAft>
            </a:pPr>
            <a:endParaRPr lang="en-GB" sz="1400" dirty="0">
              <a:solidFill>
                <a:schemeClr val="tx1"/>
              </a:solidFill>
              <a:latin typeface="Arial Narrow" panose="020B0606020202030204" pitchFamily="34" charset="0"/>
            </a:endParaRPr>
          </a:p>
          <a:p>
            <a:pPr marL="17858">
              <a:spcAft>
                <a:spcPts val="900"/>
              </a:spcAft>
            </a:pPr>
            <a:endParaRPr lang="en-GB" sz="1400" dirty="0">
              <a:solidFill>
                <a:schemeClr val="tx1"/>
              </a:solidFill>
              <a:latin typeface="Arial Narrow" panose="020B0606020202030204" pitchFamily="34" charset="0"/>
            </a:endParaRPr>
          </a:p>
          <a:p>
            <a:pPr marL="17858">
              <a:spcAft>
                <a:spcPts val="900"/>
              </a:spcAft>
            </a:pPr>
            <a:endParaRPr lang="en-GB" sz="1400" dirty="0">
              <a:solidFill>
                <a:schemeClr val="tx1"/>
              </a:solidFill>
              <a:latin typeface="Arial Narrow" panose="020B0606020202030204" pitchFamily="34" charset="0"/>
            </a:endParaRPr>
          </a:p>
        </p:txBody>
      </p:sp>
      <p:pic>
        <p:nvPicPr>
          <p:cNvPr id="3" name="Picture 2"/>
          <p:cNvPicPr>
            <a:picLocks noChangeAspect="1"/>
          </p:cNvPicPr>
          <p:nvPr/>
        </p:nvPicPr>
        <p:blipFill>
          <a:blip r:embed="rId4"/>
          <a:stretch>
            <a:fillRect/>
          </a:stretch>
        </p:blipFill>
        <p:spPr>
          <a:xfrm>
            <a:off x="5772149" y="1031959"/>
            <a:ext cx="3019049" cy="1698765"/>
          </a:xfrm>
          <a:prstGeom prst="rect">
            <a:avLst/>
          </a:prstGeom>
        </p:spPr>
      </p:pic>
    </p:spTree>
    <p:extLst>
      <p:ext uri="{BB962C8B-B14F-4D97-AF65-F5344CB8AC3E}">
        <p14:creationId xmlns:p14="http://schemas.microsoft.com/office/powerpoint/2010/main" val="2748782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12" name="2 Marcador de contenido"/>
          <p:cNvSpPr txBox="1">
            <a:spLocks/>
          </p:cNvSpPr>
          <p:nvPr/>
        </p:nvSpPr>
        <p:spPr>
          <a:xfrm>
            <a:off x="1645724" y="962716"/>
            <a:ext cx="7583689" cy="451368"/>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Multi Protocol gateway (MPG)</a:t>
            </a:r>
            <a:endParaRPr lang="en-GB" dirty="0">
              <a:solidFill>
                <a:schemeClr val="accent3"/>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1645723" y="1414085"/>
            <a:ext cx="7175547" cy="2181372"/>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r>
              <a:rPr lang="en-GB" sz="1400" dirty="0">
                <a:solidFill>
                  <a:schemeClr val="tx1"/>
                </a:solidFill>
                <a:latin typeface="Arial Narrow" panose="020B0606020202030204" pitchFamily="34" charset="0"/>
              </a:rPr>
              <a:t>A new gateway able to support different types of data protocols.</a:t>
            </a:r>
          </a:p>
          <a:p>
            <a:pPr marL="17858"/>
            <a:r>
              <a:rPr lang="en-GB" sz="1400" dirty="0">
                <a:solidFill>
                  <a:schemeClr val="tx1"/>
                </a:solidFill>
                <a:latin typeface="Arial Narrow" panose="020B0606020202030204" pitchFamily="34" charset="0"/>
              </a:rPr>
              <a:t>The gateway is in charge of connecting the gathering devices with the core server through a single point.</a:t>
            </a:r>
          </a:p>
          <a:p>
            <a:pPr marL="17858"/>
            <a:r>
              <a:rPr lang="en-GB" sz="1400" dirty="0">
                <a:solidFill>
                  <a:schemeClr val="tx1"/>
                </a:solidFill>
                <a:latin typeface="Arial Narrow" panose="020B0606020202030204" pitchFamily="34" charset="0"/>
              </a:rPr>
              <a:t>The purpose is to accept multiple wireless technologies simultaneously in order to aggregate many gateways in one single device.</a:t>
            </a:r>
          </a:p>
          <a:p>
            <a:pPr marL="17858"/>
            <a:endParaRPr lang="en-GB" sz="1400" dirty="0">
              <a:solidFill>
                <a:schemeClr val="tx1"/>
              </a:solidFill>
              <a:latin typeface="Arial Narrow" panose="020B0606020202030204" pitchFamily="34" charset="0"/>
            </a:endParaRPr>
          </a:p>
          <a:p>
            <a:pPr marL="17858"/>
            <a:r>
              <a:rPr lang="en-GB" sz="1400" dirty="0">
                <a:solidFill>
                  <a:schemeClr val="tx1"/>
                </a:solidFill>
                <a:latin typeface="Arial Narrow" panose="020B0606020202030204" pitchFamily="34" charset="0"/>
              </a:rPr>
              <a:t>To reduce the number of repeaters and decrease maintenance cost, the Multi-protocol gateway uses new RF (Radio-Frequency) raising technologies at 169MHz or 868MHz frequencies. These gateways associated with Direct-Sequence Spread Spectrum (DSSS) modulations helps to avoid most of the repeaters and deal with water meter data collection.</a:t>
            </a:r>
            <a:endParaRPr lang="en-GB" sz="1400" dirty="0">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15" name="2 Marcador de contenido"/>
          <p:cNvSpPr txBox="1">
            <a:spLocks/>
          </p:cNvSpPr>
          <p:nvPr/>
        </p:nvSpPr>
        <p:spPr>
          <a:xfrm>
            <a:off x="1266486" y="4201068"/>
            <a:ext cx="7779257" cy="1671090"/>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300"/>
              </a:spcAft>
            </a:pPr>
            <a:r>
              <a:rPr lang="en-GB" sz="1400" dirty="0">
                <a:solidFill>
                  <a:schemeClr val="tx1"/>
                </a:solidFill>
                <a:latin typeface="Arial Narrow" panose="020B0606020202030204" pitchFamily="34" charset="0"/>
              </a:rPr>
              <a:t>Good behaving of the MPG, giving requested filed flexibly and cost effectiveness. Multi protocols validated in labs</a:t>
            </a:r>
          </a:p>
          <a:p>
            <a:pPr marL="17858">
              <a:spcAft>
                <a:spcPts val="300"/>
              </a:spcAft>
            </a:pPr>
            <a:r>
              <a:rPr lang="en-GB" sz="1400" dirty="0">
                <a:solidFill>
                  <a:schemeClr val="tx1"/>
                </a:solidFill>
                <a:latin typeface="Arial Narrow" panose="020B0606020202030204" pitchFamily="34" charset="0"/>
              </a:rPr>
              <a:t>Transmission of meter data every 2 second created as foreseen, </a:t>
            </a:r>
          </a:p>
          <a:p>
            <a:pPr marL="17858">
              <a:spcAft>
                <a:spcPts val="300"/>
              </a:spcAft>
            </a:pPr>
            <a:r>
              <a:rPr lang="en-GB" sz="1400" dirty="0">
                <a:solidFill>
                  <a:schemeClr val="tx1"/>
                </a:solidFill>
                <a:latin typeface="Arial Narrow" panose="020B0606020202030204" pitchFamily="34" charset="0"/>
              </a:rPr>
              <a:t>    - High frequency transmission validated (up to 43 200 indexes values to be sent per day and per meters)</a:t>
            </a:r>
          </a:p>
          <a:p>
            <a:pPr marL="17858">
              <a:spcAft>
                <a:spcPts val="300"/>
              </a:spcAft>
            </a:pPr>
            <a:r>
              <a:rPr lang="en-GB" sz="1400" dirty="0">
                <a:solidFill>
                  <a:schemeClr val="tx1"/>
                </a:solidFill>
                <a:latin typeface="Arial Narrow" panose="020B0606020202030204" pitchFamily="34" charset="0"/>
              </a:rPr>
              <a:t>    - RF collision that are not solved by data retransmission </a:t>
            </a:r>
          </a:p>
          <a:p>
            <a:pPr marL="17858">
              <a:spcAft>
                <a:spcPts val="300"/>
              </a:spcAft>
            </a:pPr>
            <a:r>
              <a:rPr lang="en-GB" sz="1400" dirty="0">
                <a:solidFill>
                  <a:schemeClr val="tx1"/>
                </a:solidFill>
                <a:latin typeface="Arial Narrow" panose="020B0606020202030204" pitchFamily="34" charset="0"/>
              </a:rPr>
              <a:t>    - other transmission issues under analysis (Lora Module issue or software issues in the  data transmission chain) </a:t>
            </a:r>
          </a:p>
          <a:p>
            <a:pPr marL="17858">
              <a:spcAft>
                <a:spcPts val="300"/>
              </a:spcAft>
            </a:pPr>
            <a:r>
              <a:rPr lang="en-GB" sz="1400" dirty="0">
                <a:solidFill>
                  <a:schemeClr val="tx1"/>
                </a:solidFill>
                <a:latin typeface="Arial Narrow" panose="020B0606020202030204" pitchFamily="34" charset="0"/>
              </a:rPr>
              <a:t>    - Battery life issues (2 meter out of 7) </a:t>
            </a:r>
          </a:p>
          <a:p>
            <a:pPr marL="17858">
              <a:spcAft>
                <a:spcPts val="900"/>
              </a:spcAft>
            </a:pPr>
            <a:endParaRPr lang="en-GB" sz="1400" dirty="0">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790" y="885481"/>
            <a:ext cx="1237157" cy="205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ag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790" y="4088953"/>
            <a:ext cx="1133696" cy="1897915"/>
          </a:xfrm>
          <a:prstGeom prst="rect">
            <a:avLst/>
          </a:prstGeom>
        </p:spPr>
      </p:pic>
    </p:spTree>
    <p:extLst>
      <p:ext uri="{BB962C8B-B14F-4D97-AF65-F5344CB8AC3E}">
        <p14:creationId xmlns:p14="http://schemas.microsoft.com/office/powerpoint/2010/main" val="3863026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http://www.urbanwater-ict.eu</a:t>
            </a:r>
          </a:p>
        </p:txBody>
      </p:sp>
      <p:sp>
        <p:nvSpPr>
          <p:cNvPr id="12" name="2 Marcador de contenido"/>
          <p:cNvSpPr txBox="1">
            <a:spLocks/>
          </p:cNvSpPr>
          <p:nvPr/>
        </p:nvSpPr>
        <p:spPr>
          <a:xfrm>
            <a:off x="806824" y="962715"/>
            <a:ext cx="7583689" cy="513950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Leakage Detection System</a:t>
            </a:r>
            <a:endParaRPr lang="en-GB" dirty="0">
              <a:solidFill>
                <a:schemeClr val="accent3"/>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453020" y="1445798"/>
            <a:ext cx="4748318" cy="4351319"/>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Integrates data coming from two sources:</a:t>
            </a:r>
          </a:p>
          <a:p>
            <a:pPr marL="17858">
              <a:spcAft>
                <a:spcPts val="900"/>
              </a:spcAft>
            </a:pPr>
            <a:r>
              <a:rPr lang="en-GB" sz="1400" dirty="0" err="1">
                <a:solidFill>
                  <a:schemeClr val="tx1"/>
                </a:solidFill>
                <a:latin typeface="Arial Narrow" panose="020B0606020202030204" pitchFamily="34" charset="0"/>
              </a:rPr>
              <a:t>i</a:t>
            </a:r>
            <a:r>
              <a:rPr lang="en-GB" sz="1400" dirty="0">
                <a:solidFill>
                  <a:schemeClr val="tx1"/>
                </a:solidFill>
                <a:latin typeface="Arial Narrow" panose="020B0606020202030204" pitchFamily="34" charset="0"/>
              </a:rPr>
              <a:t>) Historical and real-time measurements such as pressures, flows, heads, relative pumping speeds, demands at key locations, tank and reservoir levels and other relevant network operation data (weather conditions, seasonality effects </a:t>
            </a:r>
            <a:r>
              <a:rPr lang="en-GB" sz="1400" dirty="0" err="1">
                <a:solidFill>
                  <a:schemeClr val="tx1"/>
                </a:solidFill>
                <a:latin typeface="Arial Narrow" panose="020B0606020202030204" pitchFamily="34" charset="0"/>
              </a:rPr>
              <a:t>etc</a:t>
            </a:r>
            <a:r>
              <a:rPr lang="en-GB" sz="1400" dirty="0">
                <a:solidFill>
                  <a:schemeClr val="tx1"/>
                </a:solidFill>
                <a:latin typeface="Arial Narrow" panose="020B0606020202030204" pitchFamily="34" charset="0"/>
              </a:rPr>
              <a:t>)</a:t>
            </a:r>
          </a:p>
          <a:p>
            <a:pPr marL="17858">
              <a:spcAft>
                <a:spcPts val="900"/>
              </a:spcAft>
            </a:pPr>
            <a:r>
              <a:rPr lang="en-GB" sz="1400" dirty="0">
                <a:solidFill>
                  <a:schemeClr val="tx1"/>
                </a:solidFill>
                <a:latin typeface="Arial Narrow" panose="020B0606020202030204" pitchFamily="34" charset="0"/>
              </a:rPr>
              <a:t>ii) Data generated by hydraulic simulation modelling package (e.g. </a:t>
            </a:r>
            <a:r>
              <a:rPr lang="en-GB" sz="1400" dirty="0" err="1">
                <a:solidFill>
                  <a:schemeClr val="tx1"/>
                </a:solidFill>
                <a:latin typeface="Arial Narrow" panose="020B0606020202030204" pitchFamily="34" charset="0"/>
              </a:rPr>
              <a:t>EpaNET</a:t>
            </a:r>
            <a:r>
              <a:rPr lang="en-GB" sz="1400" dirty="0">
                <a:solidFill>
                  <a:schemeClr val="tx1"/>
                </a:solidFill>
                <a:latin typeface="Arial Narrow" panose="020B0606020202030204" pitchFamily="34" charset="0"/>
              </a:rPr>
              <a:t> / </a:t>
            </a:r>
            <a:r>
              <a:rPr lang="en-GB" sz="1400" dirty="0" err="1">
                <a:solidFill>
                  <a:schemeClr val="tx1"/>
                </a:solidFill>
                <a:latin typeface="Arial Narrow" panose="020B0606020202030204" pitchFamily="34" charset="0"/>
              </a:rPr>
              <a:t>WaterCAD</a:t>
            </a:r>
            <a:r>
              <a:rPr lang="en-GB" sz="1400" dirty="0">
                <a:solidFill>
                  <a:schemeClr val="tx1"/>
                </a:solidFill>
                <a:latin typeface="Arial Narrow" panose="020B0606020202030204" pitchFamily="34" charset="0"/>
              </a:rPr>
              <a:t> and others) as “virtual sensors data” for different realistic scenarios and alternatives of the network operations.</a:t>
            </a:r>
          </a:p>
        </p:txBody>
      </p:sp>
      <p:pic>
        <p:nvPicPr>
          <p:cNvPr id="20" name="Imagem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942" y="4177961"/>
            <a:ext cx="4591050" cy="1209675"/>
          </a:xfrm>
          <a:prstGeom prst="rect">
            <a:avLst/>
          </a:prstGeom>
        </p:spPr>
      </p:pic>
      <p:pic>
        <p:nvPicPr>
          <p:cNvPr id="17" name="Picture 16"/>
          <p:cNvPicPr>
            <a:picLocks noChangeAspect="1"/>
          </p:cNvPicPr>
          <p:nvPr/>
        </p:nvPicPr>
        <p:blipFill>
          <a:blip r:embed="rId5"/>
          <a:stretch>
            <a:fillRect/>
          </a:stretch>
        </p:blipFill>
        <p:spPr>
          <a:xfrm>
            <a:off x="5201338" y="1237196"/>
            <a:ext cx="2898807" cy="21057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2 Marcador de contenido"/>
          <p:cNvSpPr txBox="1">
            <a:spLocks/>
          </p:cNvSpPr>
          <p:nvPr/>
        </p:nvSpPr>
        <p:spPr>
          <a:xfrm>
            <a:off x="453020" y="3464719"/>
            <a:ext cx="3475922" cy="2766698"/>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Generate leakage or pipe bursts events based on statistical analysis of the measured data streams based on historical data, such as trends in the minimum night flows, differences between Measured and Forecasted demands, differences between the measured total demands and the throughput of the system and other indicators.</a:t>
            </a:r>
          </a:p>
          <a:p>
            <a:pPr marL="17858">
              <a:spcAft>
                <a:spcPts val="900"/>
              </a:spcAft>
            </a:pPr>
            <a:r>
              <a:rPr lang="en-GB" sz="1400" dirty="0">
                <a:solidFill>
                  <a:schemeClr val="tx1"/>
                </a:solidFill>
                <a:latin typeface="Arial Narrow" panose="020B0606020202030204" pitchFamily="34" charset="0"/>
              </a:rPr>
              <a:t>Hydraulic model for the pressure of the district zone where the leakage event was raised, and global optimization techniques in order to point the most-likely location of the leakage.</a:t>
            </a:r>
          </a:p>
        </p:txBody>
      </p:sp>
    </p:spTree>
    <p:extLst>
      <p:ext uri="{BB962C8B-B14F-4D97-AF65-F5344CB8AC3E}">
        <p14:creationId xmlns:p14="http://schemas.microsoft.com/office/powerpoint/2010/main" val="2685686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http://www.urbanwater-ict.eu</a:t>
            </a:r>
          </a:p>
        </p:txBody>
      </p:sp>
      <p:sp>
        <p:nvSpPr>
          <p:cNvPr id="12" name="2 Marcador de contenido"/>
          <p:cNvSpPr txBox="1">
            <a:spLocks/>
          </p:cNvSpPr>
          <p:nvPr/>
        </p:nvSpPr>
        <p:spPr>
          <a:xfrm>
            <a:off x="648205" y="976262"/>
            <a:ext cx="4214740"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hr-HR" sz="2200" b="1" dirty="0" err="1">
                <a:solidFill>
                  <a:schemeClr val="tx1"/>
                </a:solidFill>
                <a:latin typeface="Arial Narrow" panose="020B0606020202030204" pitchFamily="34" charset="0"/>
              </a:rPr>
              <a:t>Water</a:t>
            </a:r>
            <a:r>
              <a:rPr lang="hr-HR" sz="2200" b="1" dirty="0">
                <a:solidFill>
                  <a:schemeClr val="tx1"/>
                </a:solidFill>
                <a:latin typeface="Arial Narrow" panose="020B0606020202030204" pitchFamily="34" charset="0"/>
              </a:rPr>
              <a:t> </a:t>
            </a:r>
            <a:r>
              <a:rPr lang="hr-HR" sz="2200" b="1" dirty="0" err="1">
                <a:solidFill>
                  <a:schemeClr val="tx1"/>
                </a:solidFill>
                <a:latin typeface="Arial Narrow" panose="020B0606020202030204" pitchFamily="34" charset="0"/>
              </a:rPr>
              <a:t>Demand</a:t>
            </a:r>
            <a:r>
              <a:rPr lang="hr-HR" sz="2200" b="1" dirty="0">
                <a:solidFill>
                  <a:schemeClr val="tx1"/>
                </a:solidFill>
                <a:latin typeface="Arial Narrow" panose="020B0606020202030204" pitchFamily="34" charset="0"/>
              </a:rPr>
              <a:t> </a:t>
            </a:r>
            <a:r>
              <a:rPr lang="hr-HR" sz="2200" b="1" dirty="0" err="1">
                <a:solidFill>
                  <a:schemeClr val="tx1"/>
                </a:solidFill>
                <a:latin typeface="Arial Narrow" panose="020B0606020202030204" pitchFamily="34" charset="0"/>
              </a:rPr>
              <a:t>Prediction</a:t>
            </a:r>
            <a:r>
              <a:rPr lang="hr-HR" sz="2200" b="1" dirty="0">
                <a:solidFill>
                  <a:schemeClr val="tx1"/>
                </a:solidFill>
                <a:latin typeface="Arial Narrow" panose="020B0606020202030204" pitchFamily="34" charset="0"/>
              </a:rPr>
              <a:t> </a:t>
            </a:r>
            <a:r>
              <a:rPr lang="hr-HR" sz="2200" b="1" dirty="0" err="1">
                <a:solidFill>
                  <a:schemeClr val="tx1"/>
                </a:solidFill>
                <a:latin typeface="Arial Narrow" panose="020B0606020202030204" pitchFamily="34" charset="0"/>
              </a:rPr>
              <a:t>System</a:t>
            </a:r>
            <a:endParaRPr lang="en-GB" sz="2200" b="1" dirty="0">
              <a:solidFill>
                <a:schemeClr val="tx1"/>
              </a:solidFill>
              <a:latin typeface="Arial Narrow" panose="020B0606020202030204" pitchFamily="34" charset="0"/>
            </a:endParaRP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4932215" y="1414083"/>
            <a:ext cx="4056524" cy="1081039"/>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3608" indent="-285750">
              <a:spcAft>
                <a:spcPts val="900"/>
              </a:spcAft>
              <a:buFont typeface="Arial" panose="020B0604020202020204" pitchFamily="34" charset="0"/>
              <a:buChar char="•"/>
            </a:pPr>
            <a:r>
              <a:rPr lang="en-GB" sz="1400" dirty="0">
                <a:solidFill>
                  <a:schemeClr val="tx1"/>
                </a:solidFill>
                <a:latin typeface="Arial Narrow" panose="020B0606020202030204" pitchFamily="34" charset="0"/>
              </a:rPr>
              <a:t>Detailed indoor consumption models that are programmed online through the </a:t>
            </a:r>
            <a:r>
              <a:rPr lang="en-GB" sz="1400" dirty="0" err="1">
                <a:solidFill>
                  <a:schemeClr val="tx1"/>
                </a:solidFill>
                <a:latin typeface="Arial Narrow" panose="020B0606020202030204" pitchFamily="34" charset="0"/>
              </a:rPr>
              <a:t>UrbanWater</a:t>
            </a:r>
            <a:r>
              <a:rPr lang="en-GB" sz="1400" dirty="0">
                <a:solidFill>
                  <a:schemeClr val="tx1"/>
                </a:solidFill>
                <a:latin typeface="Arial Narrow" panose="020B0606020202030204" pitchFamily="34" charset="0"/>
              </a:rPr>
              <a:t> dashboard.</a:t>
            </a:r>
          </a:p>
          <a:p>
            <a:pPr marL="303608" indent="-285750">
              <a:spcAft>
                <a:spcPts val="900"/>
              </a:spcAft>
              <a:buFont typeface="Arial" panose="020B0604020202020204" pitchFamily="34" charset="0"/>
              <a:buChar char="•"/>
            </a:pPr>
            <a:r>
              <a:rPr lang="en-GB" sz="1400" dirty="0">
                <a:solidFill>
                  <a:schemeClr val="tx1"/>
                </a:solidFill>
                <a:latin typeface="Arial Narrow" panose="020B0606020202030204" pitchFamily="34" charset="0"/>
              </a:rPr>
              <a:t>Computation of prediction uncertainty based upon input data uncertainty.</a:t>
            </a:r>
          </a:p>
          <a:p>
            <a:pPr marL="303608" indent="-285750">
              <a:spcAft>
                <a:spcPts val="900"/>
              </a:spcAft>
              <a:buFont typeface="Arial" panose="020B0604020202020204" pitchFamily="34" charset="0"/>
              <a:buChar char="•"/>
            </a:pPr>
            <a:r>
              <a:rPr lang="en-GB" sz="1400" dirty="0">
                <a:solidFill>
                  <a:schemeClr val="tx1"/>
                </a:solidFill>
                <a:latin typeface="Arial Narrow" panose="020B0606020202030204" pitchFamily="34" charset="0"/>
              </a:rPr>
              <a:t>Algorithms are developed for the tuning of water demand models in selected model forms, based on new water consumption and other input data.</a:t>
            </a:r>
          </a:p>
          <a:p>
            <a:pPr marL="17858">
              <a:spcAft>
                <a:spcPts val="900"/>
              </a:spcAft>
            </a:pPr>
            <a:endParaRPr lang="en-GB" sz="1400" dirty="0" err="1">
              <a:solidFill>
                <a:schemeClr val="tx1"/>
              </a:solidFill>
              <a:latin typeface="Arial Narrow" panose="020B0606020202030204" pitchFamily="34" charset="0"/>
            </a:endParaRPr>
          </a:p>
        </p:txBody>
      </p:sp>
      <p:sp>
        <p:nvSpPr>
          <p:cNvPr id="13" name="2 Marcador de contenido"/>
          <p:cNvSpPr txBox="1">
            <a:spLocks/>
          </p:cNvSpPr>
          <p:nvPr/>
        </p:nvSpPr>
        <p:spPr>
          <a:xfrm>
            <a:off x="250430" y="3191846"/>
            <a:ext cx="5069705" cy="74284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6563" lvl="1" indent="-342900" algn="just"/>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024368517"/>
              </p:ext>
            </p:extLst>
          </p:nvPr>
        </p:nvGraphicFramePr>
        <p:xfrm>
          <a:off x="337283" y="3557978"/>
          <a:ext cx="4470231" cy="2565400"/>
        </p:xfrm>
        <a:graphic>
          <a:graphicData uri="http://schemas.openxmlformats.org/drawingml/2006/table">
            <a:tbl>
              <a:tblPr firstRow="1" bandRow="1">
                <a:tableStyleId>{5C22544A-7EE6-4342-B048-85BDC9FD1C3A}</a:tableStyleId>
              </a:tblPr>
              <a:tblGrid>
                <a:gridCol w="1840874">
                  <a:extLst>
                    <a:ext uri="{9D8B030D-6E8A-4147-A177-3AD203B41FA5}">
                      <a16:colId xmlns:a16="http://schemas.microsoft.com/office/drawing/2014/main" val="20000"/>
                    </a:ext>
                  </a:extLst>
                </a:gridCol>
                <a:gridCol w="1243914">
                  <a:extLst>
                    <a:ext uri="{9D8B030D-6E8A-4147-A177-3AD203B41FA5}">
                      <a16:colId xmlns:a16="http://schemas.microsoft.com/office/drawing/2014/main" val="20001"/>
                    </a:ext>
                  </a:extLst>
                </a:gridCol>
                <a:gridCol w="1385443">
                  <a:extLst>
                    <a:ext uri="{9D8B030D-6E8A-4147-A177-3AD203B41FA5}">
                      <a16:colId xmlns:a16="http://schemas.microsoft.com/office/drawing/2014/main" val="20002"/>
                    </a:ext>
                  </a:extLst>
                </a:gridCol>
              </a:tblGrid>
              <a:tr h="370840">
                <a:tc>
                  <a:txBody>
                    <a:bodyPr/>
                    <a:lstStyle/>
                    <a:p>
                      <a:r>
                        <a:rPr lang="en-GB" sz="1400" dirty="0"/>
                        <a:t>KPIs</a:t>
                      </a:r>
                    </a:p>
                  </a:txBody>
                  <a:tcPr/>
                </a:tc>
                <a:tc>
                  <a:txBody>
                    <a:bodyPr/>
                    <a:lstStyle/>
                    <a:p>
                      <a:r>
                        <a:rPr lang="en-GB" sz="1400" dirty="0"/>
                        <a:t>Expected</a:t>
                      </a:r>
                    </a:p>
                  </a:txBody>
                  <a:tcPr/>
                </a:tc>
                <a:tc>
                  <a:txBody>
                    <a:bodyPr/>
                    <a:lstStyle/>
                    <a:p>
                      <a:r>
                        <a:rPr lang="en-GB" sz="1400" dirty="0"/>
                        <a:t>Preliminary</a:t>
                      </a:r>
                    </a:p>
                  </a:txBody>
                  <a:tcPr/>
                </a:tc>
                <a:extLst>
                  <a:ext uri="{0D108BD9-81ED-4DB2-BD59-A6C34878D82A}">
                    <a16:rowId xmlns:a16="http://schemas.microsoft.com/office/drawing/2014/main" val="10000"/>
                  </a:ext>
                </a:extLst>
              </a:tr>
              <a:tr h="370840">
                <a:tc>
                  <a:txBody>
                    <a:bodyPr/>
                    <a:lstStyle/>
                    <a:p>
                      <a:r>
                        <a:rPr lang="hr-HR" sz="1400" baseline="0" dirty="0" err="1"/>
                        <a:t>Mean</a:t>
                      </a:r>
                      <a:r>
                        <a:rPr lang="hr-HR" sz="1400" baseline="0" dirty="0"/>
                        <a:t> </a:t>
                      </a:r>
                      <a:r>
                        <a:rPr lang="hr-HR" sz="1400" baseline="0" dirty="0" err="1"/>
                        <a:t>Average</a:t>
                      </a:r>
                      <a:r>
                        <a:rPr lang="hr-HR" sz="1400" baseline="0" dirty="0"/>
                        <a:t> </a:t>
                      </a:r>
                      <a:r>
                        <a:rPr lang="hr-HR" sz="1400" baseline="0" dirty="0" err="1"/>
                        <a:t>Percentage</a:t>
                      </a:r>
                      <a:r>
                        <a:rPr lang="hr-HR" sz="1400" baseline="0" dirty="0"/>
                        <a:t> </a:t>
                      </a:r>
                      <a:r>
                        <a:rPr lang="hr-HR" sz="1400" baseline="0" dirty="0" err="1"/>
                        <a:t>Error</a:t>
                      </a:r>
                      <a:endParaRPr lang="en-GB" sz="1400" dirty="0"/>
                    </a:p>
                  </a:txBody>
                  <a:tcPr/>
                </a:tc>
                <a:tc>
                  <a:txBody>
                    <a:bodyPr/>
                    <a:lstStyle/>
                    <a:p>
                      <a:r>
                        <a:rPr lang="hr-HR" sz="1400" dirty="0"/>
                        <a:t>&lt;</a:t>
                      </a:r>
                      <a:r>
                        <a:rPr lang="en-GB" sz="1400" dirty="0"/>
                        <a:t>10</a:t>
                      </a:r>
                      <a:r>
                        <a:rPr lang="hr-HR" sz="1400" dirty="0"/>
                        <a:t>%</a:t>
                      </a:r>
                      <a:endParaRPr lang="en-GB" sz="1400" dirty="0"/>
                    </a:p>
                  </a:txBody>
                  <a:tcPr/>
                </a:tc>
                <a:tc>
                  <a:txBody>
                    <a:bodyPr/>
                    <a:lstStyle/>
                    <a:p>
                      <a:r>
                        <a:rPr lang="hr-HR" sz="1400" dirty="0"/>
                        <a:t>5-12% for</a:t>
                      </a:r>
                      <a:r>
                        <a:rPr lang="hr-HR" sz="1400" baseline="0" dirty="0"/>
                        <a:t> AdA, </a:t>
                      </a:r>
                      <a:r>
                        <a:rPr lang="hr-HR" sz="1400" baseline="0" dirty="0" err="1"/>
                        <a:t>lead</a:t>
                      </a:r>
                      <a:r>
                        <a:rPr lang="hr-HR" sz="1400" baseline="0" dirty="0"/>
                        <a:t>-time </a:t>
                      </a:r>
                      <a:r>
                        <a:rPr lang="hr-HR" sz="1400" baseline="0" dirty="0" err="1"/>
                        <a:t>dependant</a:t>
                      </a:r>
                      <a:endParaRPr lang="en-GB" sz="1400" dirty="0"/>
                    </a:p>
                  </a:txBody>
                  <a:tcPr/>
                </a:tc>
                <a:extLst>
                  <a:ext uri="{0D108BD9-81ED-4DB2-BD59-A6C34878D82A}">
                    <a16:rowId xmlns:a16="http://schemas.microsoft.com/office/drawing/2014/main" val="10001"/>
                  </a:ext>
                </a:extLst>
              </a:tr>
              <a:tr h="370840">
                <a:tc>
                  <a:txBody>
                    <a:bodyPr/>
                    <a:lstStyle/>
                    <a:p>
                      <a:r>
                        <a:rPr lang="hr-HR" sz="1400" baseline="0" dirty="0" err="1"/>
                        <a:t>Mean</a:t>
                      </a:r>
                      <a:r>
                        <a:rPr lang="hr-HR" sz="1400" baseline="0" dirty="0"/>
                        <a:t> </a:t>
                      </a:r>
                      <a:r>
                        <a:rPr lang="hr-HR" sz="1400" baseline="0" dirty="0" err="1"/>
                        <a:t>Average</a:t>
                      </a:r>
                      <a:r>
                        <a:rPr lang="hr-HR" sz="1400" baseline="0" dirty="0"/>
                        <a:t> </a:t>
                      </a:r>
                      <a:r>
                        <a:rPr lang="hr-HR" sz="1400" baseline="0" dirty="0" err="1"/>
                        <a:t>Error</a:t>
                      </a:r>
                      <a:endParaRPr lang="en-GB" sz="1400" dirty="0"/>
                    </a:p>
                  </a:txBody>
                  <a:tcPr/>
                </a:tc>
                <a:tc>
                  <a:txBody>
                    <a:bodyPr/>
                    <a:lstStyle/>
                    <a:p>
                      <a:r>
                        <a:rPr lang="hr-HR" sz="1400" dirty="0"/>
                        <a:t>&lt;10% </a:t>
                      </a:r>
                      <a:r>
                        <a:rPr lang="hr-HR" sz="1400" dirty="0" err="1"/>
                        <a:t>of</a:t>
                      </a:r>
                      <a:r>
                        <a:rPr lang="hr-HR" sz="1400" dirty="0"/>
                        <a:t> </a:t>
                      </a:r>
                      <a:r>
                        <a:rPr lang="hr-HR" sz="1400" dirty="0" err="1"/>
                        <a:t>mean</a:t>
                      </a:r>
                      <a:r>
                        <a:rPr lang="hr-HR" sz="1400" dirty="0"/>
                        <a:t> </a:t>
                      </a:r>
                      <a:r>
                        <a:rPr lang="hr-HR" sz="1400" dirty="0" err="1"/>
                        <a:t>demand</a:t>
                      </a:r>
                      <a:endParaRPr lang="en-GB" sz="1400" dirty="0"/>
                    </a:p>
                  </a:txBody>
                  <a:tcPr/>
                </a:tc>
                <a:tc>
                  <a:txBody>
                    <a:bodyPr/>
                    <a:lstStyle/>
                    <a:p>
                      <a:r>
                        <a:rPr lang="hr-HR" sz="1400" dirty="0" err="1"/>
                        <a:t>Corresponds</a:t>
                      </a:r>
                      <a:r>
                        <a:rPr lang="hr-HR" sz="1400" dirty="0"/>
                        <a:t> to </a:t>
                      </a:r>
                      <a:r>
                        <a:rPr lang="hr-HR" sz="1400" dirty="0" err="1"/>
                        <a:t>expected</a:t>
                      </a:r>
                      <a:endParaRPr lang="en-GB" sz="1400" dirty="0"/>
                    </a:p>
                  </a:txBody>
                  <a:tcPr/>
                </a:tc>
                <a:extLst>
                  <a:ext uri="{0D108BD9-81ED-4DB2-BD59-A6C34878D82A}">
                    <a16:rowId xmlns:a16="http://schemas.microsoft.com/office/drawing/2014/main" val="10002"/>
                  </a:ext>
                </a:extLst>
              </a:tr>
              <a:tr h="370840">
                <a:tc>
                  <a:txBody>
                    <a:bodyPr/>
                    <a:lstStyle/>
                    <a:p>
                      <a:r>
                        <a:rPr lang="hr-HR" sz="1400" dirty="0" err="1"/>
                        <a:t>Pecentage</a:t>
                      </a:r>
                      <a:r>
                        <a:rPr lang="hr-HR" sz="1400" dirty="0"/>
                        <a:t> </a:t>
                      </a:r>
                      <a:r>
                        <a:rPr lang="hr-HR" sz="1400" dirty="0" err="1"/>
                        <a:t>of</a:t>
                      </a:r>
                      <a:r>
                        <a:rPr lang="hr-HR" sz="1400" dirty="0"/>
                        <a:t> </a:t>
                      </a:r>
                      <a:r>
                        <a:rPr lang="hr-HR" sz="1400" dirty="0" err="1"/>
                        <a:t>actual</a:t>
                      </a:r>
                      <a:r>
                        <a:rPr lang="hr-HR" sz="1400" dirty="0"/>
                        <a:t> </a:t>
                      </a:r>
                      <a:r>
                        <a:rPr lang="hr-HR" sz="1400" dirty="0" err="1"/>
                        <a:t>demand</a:t>
                      </a:r>
                      <a:r>
                        <a:rPr lang="hr-HR" sz="1400" dirty="0"/>
                        <a:t> </a:t>
                      </a:r>
                      <a:r>
                        <a:rPr lang="hr-HR" sz="1400" dirty="0" err="1"/>
                        <a:t>leaving</a:t>
                      </a:r>
                      <a:r>
                        <a:rPr lang="hr-HR" sz="1400" dirty="0"/>
                        <a:t> 1</a:t>
                      </a:r>
                      <a:r>
                        <a:rPr lang="hr-HR" sz="1400" dirty="0">
                          <a:sym typeface="Symbol"/>
                        </a:rPr>
                        <a:t> </a:t>
                      </a:r>
                      <a:r>
                        <a:rPr lang="hr-HR" sz="1400" dirty="0" err="1">
                          <a:sym typeface="Symbol"/>
                        </a:rPr>
                        <a:t>uncertainty</a:t>
                      </a:r>
                      <a:r>
                        <a:rPr lang="hr-HR" sz="1400" dirty="0">
                          <a:sym typeface="Symbol"/>
                        </a:rPr>
                        <a:t> </a:t>
                      </a:r>
                      <a:r>
                        <a:rPr lang="hr-HR" sz="1400" dirty="0" err="1">
                          <a:sym typeface="Symbol"/>
                        </a:rPr>
                        <a:t>bound</a:t>
                      </a:r>
                      <a:endParaRPr lang="en-GB" sz="1400" dirty="0"/>
                    </a:p>
                  </a:txBody>
                  <a:tcPr/>
                </a:tc>
                <a:tc>
                  <a:txBody>
                    <a:bodyPr/>
                    <a:lstStyle/>
                    <a:p>
                      <a:r>
                        <a:rPr lang="hr-HR" sz="1400" dirty="0"/>
                        <a:t>68%</a:t>
                      </a:r>
                      <a:endParaRPr lang="en-GB" sz="1400" dirty="0"/>
                    </a:p>
                  </a:txBody>
                  <a:tcPr/>
                </a:tc>
                <a:tc>
                  <a:txBody>
                    <a:bodyPr/>
                    <a:lstStyle/>
                    <a:p>
                      <a:r>
                        <a:rPr lang="hr-HR" sz="1400" dirty="0" err="1"/>
                        <a:t>Corresponds</a:t>
                      </a:r>
                      <a:r>
                        <a:rPr lang="hr-HR" sz="1400" dirty="0"/>
                        <a:t> to </a:t>
                      </a:r>
                      <a:r>
                        <a:rPr lang="hr-HR" sz="1400" dirty="0" err="1"/>
                        <a:t>expected</a:t>
                      </a:r>
                      <a:r>
                        <a:rPr lang="hr-HR" sz="1400" dirty="0"/>
                        <a:t> for </a:t>
                      </a:r>
                      <a:r>
                        <a:rPr lang="hr-HR" sz="1400" dirty="0" err="1"/>
                        <a:t>validation</a:t>
                      </a:r>
                      <a:r>
                        <a:rPr lang="hr-HR" sz="1400" dirty="0"/>
                        <a:t> </a:t>
                      </a:r>
                      <a:r>
                        <a:rPr lang="hr-HR" sz="1400" dirty="0" err="1"/>
                        <a:t>in</a:t>
                      </a:r>
                      <a:r>
                        <a:rPr lang="hr-HR" sz="1400" dirty="0"/>
                        <a:t> AdA</a:t>
                      </a:r>
                      <a:endParaRPr lang="en-GB" sz="1400" dirty="0"/>
                    </a:p>
                  </a:txBody>
                  <a:tcPr/>
                </a:tc>
                <a:extLst>
                  <a:ext uri="{0D108BD9-81ED-4DB2-BD59-A6C34878D82A}">
                    <a16:rowId xmlns:a16="http://schemas.microsoft.com/office/drawing/2014/main" val="10003"/>
                  </a:ext>
                </a:extLst>
              </a:tr>
            </a:tbl>
          </a:graphicData>
        </a:graphic>
      </p:graphicFrame>
      <p:sp>
        <p:nvSpPr>
          <p:cNvPr id="22" name="2 Marcador de contenido"/>
          <p:cNvSpPr txBox="1">
            <a:spLocks/>
          </p:cNvSpPr>
          <p:nvPr/>
        </p:nvSpPr>
        <p:spPr>
          <a:xfrm>
            <a:off x="4932215" y="5477846"/>
            <a:ext cx="4128655" cy="479608"/>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solidFill>
                <a:schemeClr val="accent1">
                  <a:lumMod val="75000"/>
                </a:schemeClr>
              </a:solidFill>
            </a:endParaRPr>
          </a:p>
        </p:txBody>
      </p:sp>
      <p:pic>
        <p:nvPicPr>
          <p:cNvPr id="15" name="Picture 14" descr="Bystre 14"/>
          <p:cNvPicPr/>
          <p:nvPr/>
        </p:nvPicPr>
        <p:blipFill>
          <a:blip r:embed="rId4">
            <a:extLst>
              <a:ext uri="{28A0092B-C50C-407E-A947-70E740481C1C}">
                <a14:useLocalDpi xmlns:a14="http://schemas.microsoft.com/office/drawing/2010/main" val="0"/>
              </a:ext>
            </a:extLst>
          </a:blip>
          <a:srcRect/>
          <a:stretch>
            <a:fillRect/>
          </a:stretch>
        </p:blipFill>
        <p:spPr bwMode="auto">
          <a:xfrm>
            <a:off x="337283" y="1285598"/>
            <a:ext cx="4470231" cy="2061053"/>
          </a:xfrm>
          <a:prstGeom prst="rect">
            <a:avLst/>
          </a:prstGeom>
          <a:noFill/>
          <a:ln>
            <a:noFill/>
          </a:ln>
        </p:spPr>
      </p:pic>
      <p:pic>
        <p:nvPicPr>
          <p:cNvPr id="17" name="Picture 16" descr="Bystre"/>
          <p:cNvPicPr/>
          <p:nvPr/>
        </p:nvPicPr>
        <p:blipFill>
          <a:blip r:embed="rId5" cstate="print">
            <a:extLst>
              <a:ext uri="{28A0092B-C50C-407E-A947-70E740481C1C}">
                <a14:useLocalDpi xmlns:a14="http://schemas.microsoft.com/office/drawing/2010/main" val="0"/>
              </a:ext>
            </a:extLst>
          </a:blip>
          <a:srcRect l="2953" t="5452" b="7269"/>
          <a:stretch>
            <a:fillRect/>
          </a:stretch>
        </p:blipFill>
        <p:spPr bwMode="auto">
          <a:xfrm>
            <a:off x="4978363" y="3869758"/>
            <a:ext cx="4036358" cy="2087696"/>
          </a:xfrm>
          <a:prstGeom prst="rect">
            <a:avLst/>
          </a:prstGeom>
          <a:noFill/>
          <a:ln>
            <a:noFill/>
          </a:ln>
        </p:spPr>
      </p:pic>
    </p:spTree>
    <p:extLst>
      <p:ext uri="{BB962C8B-B14F-4D97-AF65-F5344CB8AC3E}">
        <p14:creationId xmlns:p14="http://schemas.microsoft.com/office/powerpoint/2010/main" val="133804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http://www.urbanwater-ict.eu</a:t>
            </a:r>
          </a:p>
        </p:txBody>
      </p:sp>
      <p:sp>
        <p:nvSpPr>
          <p:cNvPr id="12" name="2 Marcador de contenido"/>
          <p:cNvSpPr txBox="1">
            <a:spLocks/>
          </p:cNvSpPr>
          <p:nvPr/>
        </p:nvSpPr>
        <p:spPr>
          <a:xfrm>
            <a:off x="648205" y="976262"/>
            <a:ext cx="5079264"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Water Availability Prediction System (WAPS)</a:t>
            </a: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graphicFrame>
        <p:nvGraphicFramePr>
          <p:cNvPr id="2" name="Table 1"/>
          <p:cNvGraphicFramePr>
            <a:graphicFrameLocks noGrp="1"/>
          </p:cNvGraphicFramePr>
          <p:nvPr>
            <p:extLst/>
          </p:nvPr>
        </p:nvGraphicFramePr>
        <p:xfrm>
          <a:off x="536802" y="3486857"/>
          <a:ext cx="3511497" cy="2673520"/>
        </p:xfrm>
        <a:graphic>
          <a:graphicData uri="http://schemas.openxmlformats.org/drawingml/2006/table">
            <a:tbl>
              <a:tblPr firstRow="1" bandRow="1">
                <a:tableStyleId>{5C22544A-7EE6-4342-B048-85BDC9FD1C3A}</a:tableStyleId>
              </a:tblPr>
              <a:tblGrid>
                <a:gridCol w="1170499">
                  <a:extLst>
                    <a:ext uri="{9D8B030D-6E8A-4147-A177-3AD203B41FA5}">
                      <a16:colId xmlns:a16="http://schemas.microsoft.com/office/drawing/2014/main" val="20000"/>
                    </a:ext>
                  </a:extLst>
                </a:gridCol>
                <a:gridCol w="1170499">
                  <a:extLst>
                    <a:ext uri="{9D8B030D-6E8A-4147-A177-3AD203B41FA5}">
                      <a16:colId xmlns:a16="http://schemas.microsoft.com/office/drawing/2014/main" val="20001"/>
                    </a:ext>
                  </a:extLst>
                </a:gridCol>
                <a:gridCol w="1170499">
                  <a:extLst>
                    <a:ext uri="{9D8B030D-6E8A-4147-A177-3AD203B41FA5}">
                      <a16:colId xmlns:a16="http://schemas.microsoft.com/office/drawing/2014/main" val="20002"/>
                    </a:ext>
                  </a:extLst>
                </a:gridCol>
              </a:tblGrid>
              <a:tr h="341178">
                <a:tc>
                  <a:txBody>
                    <a:bodyPr/>
                    <a:lstStyle/>
                    <a:p>
                      <a:r>
                        <a:rPr lang="en-GB" sz="1400" dirty="0"/>
                        <a:t>KPIs</a:t>
                      </a:r>
                    </a:p>
                  </a:txBody>
                  <a:tcPr/>
                </a:tc>
                <a:tc>
                  <a:txBody>
                    <a:bodyPr/>
                    <a:lstStyle/>
                    <a:p>
                      <a:pPr algn="ctr"/>
                      <a:r>
                        <a:rPr lang="en-GB" sz="1400" dirty="0"/>
                        <a:t>Expected</a:t>
                      </a:r>
                    </a:p>
                  </a:txBody>
                  <a:tcPr/>
                </a:tc>
                <a:tc>
                  <a:txBody>
                    <a:bodyPr/>
                    <a:lstStyle/>
                    <a:p>
                      <a:pPr algn="ctr"/>
                      <a:r>
                        <a:rPr lang="en-GB" sz="1400" dirty="0"/>
                        <a:t>Preliminary</a:t>
                      </a:r>
                    </a:p>
                  </a:txBody>
                  <a:tcPr/>
                </a:tc>
                <a:extLst>
                  <a:ext uri="{0D108BD9-81ED-4DB2-BD59-A6C34878D82A}">
                    <a16:rowId xmlns:a16="http://schemas.microsoft.com/office/drawing/2014/main" val="10000"/>
                  </a:ext>
                </a:extLst>
              </a:tr>
              <a:tr h="673008">
                <a:tc>
                  <a:txBody>
                    <a:bodyPr/>
                    <a:lstStyle/>
                    <a:p>
                      <a:r>
                        <a:rPr lang="en-GB" sz="1400" baseline="0" dirty="0"/>
                        <a:t>Precipitation forecasts error</a:t>
                      </a:r>
                      <a:endParaRPr lang="en-GB" sz="1400" dirty="0"/>
                    </a:p>
                  </a:txBody>
                  <a:tcPr/>
                </a:tc>
                <a:tc>
                  <a:txBody>
                    <a:bodyPr/>
                    <a:lstStyle/>
                    <a:p>
                      <a:pPr algn="ctr"/>
                      <a:r>
                        <a:rPr lang="en-GB" sz="1400" dirty="0"/>
                        <a:t>&lt;</a:t>
                      </a:r>
                      <a:r>
                        <a:rPr lang="en-GB" sz="1400" baseline="0" dirty="0"/>
                        <a:t> 10%</a:t>
                      </a:r>
                      <a:endParaRPr lang="en-GB" sz="1400" dirty="0"/>
                    </a:p>
                  </a:txBody>
                  <a:tcPr anchor="ctr"/>
                </a:tc>
                <a:tc>
                  <a:txBody>
                    <a:bodyPr/>
                    <a:lstStyle/>
                    <a:p>
                      <a:pPr algn="ctr"/>
                      <a:r>
                        <a:rPr lang="en-GB" sz="1400" dirty="0"/>
                        <a:t>8%</a:t>
                      </a:r>
                    </a:p>
                  </a:txBody>
                  <a:tcPr anchor="ctr"/>
                </a:tc>
                <a:extLst>
                  <a:ext uri="{0D108BD9-81ED-4DB2-BD59-A6C34878D82A}">
                    <a16:rowId xmlns:a16="http://schemas.microsoft.com/office/drawing/2014/main" val="10001"/>
                  </a:ext>
                </a:extLst>
              </a:tr>
              <a:tr h="673008">
                <a:tc>
                  <a:txBody>
                    <a:bodyPr/>
                    <a:lstStyle/>
                    <a:p>
                      <a:r>
                        <a:rPr lang="en-GB" sz="1400" baseline="0" dirty="0"/>
                        <a:t>Catchment discharges error</a:t>
                      </a:r>
                      <a:endParaRPr lang="en-GB" sz="1400" dirty="0"/>
                    </a:p>
                  </a:txBody>
                  <a:tcPr/>
                </a:tc>
                <a:tc>
                  <a:txBody>
                    <a:bodyPr/>
                    <a:lstStyle/>
                    <a:p>
                      <a:pPr algn="ctr"/>
                      <a:r>
                        <a:rPr lang="en-GB" sz="1400" dirty="0"/>
                        <a:t>-</a:t>
                      </a:r>
                    </a:p>
                  </a:txBody>
                  <a:tcPr anchor="ctr"/>
                </a:tc>
                <a:tc>
                  <a:txBody>
                    <a:bodyPr/>
                    <a:lstStyle/>
                    <a:p>
                      <a:pPr algn="ctr"/>
                      <a:r>
                        <a:rPr lang="en-GB" sz="1400" dirty="0"/>
                        <a:t>-</a:t>
                      </a:r>
                    </a:p>
                  </a:txBody>
                  <a:tcPr anchor="ctr"/>
                </a:tc>
                <a:extLst>
                  <a:ext uri="{0D108BD9-81ED-4DB2-BD59-A6C34878D82A}">
                    <a16:rowId xmlns:a16="http://schemas.microsoft.com/office/drawing/2014/main" val="10002"/>
                  </a:ext>
                </a:extLst>
              </a:tr>
              <a:tr h="869302">
                <a:tc>
                  <a:txBody>
                    <a:bodyPr/>
                    <a:lstStyle/>
                    <a:p>
                      <a:r>
                        <a:rPr lang="en-GB" sz="1400" dirty="0"/>
                        <a:t>Long-term reservoir volume</a:t>
                      </a:r>
                      <a:r>
                        <a:rPr lang="en-GB" sz="1400" baseline="0" dirty="0"/>
                        <a:t> error</a:t>
                      </a:r>
                      <a:endParaRPr lang="en-GB" sz="1400" dirty="0"/>
                    </a:p>
                  </a:txBody>
                  <a:tcPr/>
                </a:tc>
                <a:tc>
                  <a:txBody>
                    <a:bodyPr/>
                    <a:lstStyle/>
                    <a:p>
                      <a:pPr algn="ctr"/>
                      <a:r>
                        <a:rPr lang="en-GB" sz="1400" dirty="0"/>
                        <a:t>&lt; 10%</a:t>
                      </a:r>
                    </a:p>
                  </a:txBody>
                  <a:tcPr anchor="ctr"/>
                </a:tc>
                <a:tc>
                  <a:txBody>
                    <a:bodyPr/>
                    <a:lstStyle/>
                    <a:p>
                      <a:pPr algn="ctr"/>
                      <a:r>
                        <a:rPr lang="en-GB" sz="1400" dirty="0"/>
                        <a:t>&lt; 20% (2 months ahead)</a:t>
                      </a:r>
                    </a:p>
                  </a:txBody>
                  <a:tcPr anchor="ctr"/>
                </a:tc>
                <a:extLst>
                  <a:ext uri="{0D108BD9-81ED-4DB2-BD59-A6C34878D82A}">
                    <a16:rowId xmlns:a16="http://schemas.microsoft.com/office/drawing/2014/main" val="10003"/>
                  </a:ext>
                </a:extLst>
              </a:tr>
            </a:tbl>
          </a:graphicData>
        </a:graphic>
      </p:graphicFrame>
      <p:sp>
        <p:nvSpPr>
          <p:cNvPr id="17" name="2 Marcador de contenido"/>
          <p:cNvSpPr txBox="1">
            <a:spLocks/>
          </p:cNvSpPr>
          <p:nvPr/>
        </p:nvSpPr>
        <p:spPr>
          <a:xfrm>
            <a:off x="4206239" y="3486857"/>
            <a:ext cx="4184273" cy="2673520"/>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Producing a description of hourly rainfall fields (1 km2 resolution), as a combination of weather radar data and rain gauges using geostatistical approach.</a:t>
            </a:r>
          </a:p>
          <a:p>
            <a:pPr marL="17858">
              <a:spcAft>
                <a:spcPts val="900"/>
              </a:spcAft>
            </a:pPr>
            <a:r>
              <a:rPr lang="en-GB" sz="1400" dirty="0">
                <a:solidFill>
                  <a:schemeClr val="tx1"/>
                </a:solidFill>
                <a:latin typeface="Arial Narrow" panose="020B0606020202030204" pitchFamily="34" charset="0"/>
              </a:rPr>
              <a:t>Producing a description of hourly forecasted rainfall fields (1 km2 resolution), up to 6 hours as a combination of </a:t>
            </a:r>
            <a:r>
              <a:rPr lang="en-GB" sz="1400" dirty="0" err="1">
                <a:solidFill>
                  <a:schemeClr val="tx1"/>
                </a:solidFill>
                <a:latin typeface="Arial Narrow" panose="020B0606020202030204" pitchFamily="34" charset="0"/>
              </a:rPr>
              <a:t>Nowcast</a:t>
            </a:r>
            <a:r>
              <a:rPr lang="en-GB" sz="1400" dirty="0">
                <a:solidFill>
                  <a:schemeClr val="tx1"/>
                </a:solidFill>
                <a:latin typeface="Arial Narrow" panose="020B0606020202030204" pitchFamily="34" charset="0"/>
              </a:rPr>
              <a:t> Weather Radar Data and NWP (Numerical Weather Prediction) Data.</a:t>
            </a:r>
          </a:p>
          <a:p>
            <a:pPr marL="17858">
              <a:spcAft>
                <a:spcPts val="900"/>
              </a:spcAft>
            </a:pPr>
            <a:r>
              <a:rPr lang="en-GB" sz="1400" dirty="0">
                <a:solidFill>
                  <a:schemeClr val="tx1"/>
                </a:solidFill>
                <a:latin typeface="Arial Narrow" panose="020B0606020202030204" pitchFamily="34" charset="0"/>
              </a:rPr>
              <a:t>High-resolution description of hourly forecasted rainfall fields (4x4 km2) up to 3 days using NWP information.</a:t>
            </a:r>
          </a:p>
          <a:p>
            <a:pPr marL="17858">
              <a:spcAft>
                <a:spcPts val="900"/>
              </a:spcAft>
            </a:pPr>
            <a:r>
              <a:rPr lang="en-GB" sz="1400" dirty="0">
                <a:solidFill>
                  <a:schemeClr val="tx1"/>
                </a:solidFill>
                <a:latin typeface="Arial Narrow" panose="020B0606020202030204" pitchFamily="34" charset="0"/>
              </a:rPr>
              <a:t>Hourly forecasted rainfall fields (12x12 km2) up to 14 days using NWP information.</a:t>
            </a:r>
          </a:p>
        </p:txBody>
      </p:sp>
      <p:sp>
        <p:nvSpPr>
          <p:cNvPr id="20" name="2 Marcador de contenido"/>
          <p:cNvSpPr txBox="1">
            <a:spLocks/>
          </p:cNvSpPr>
          <p:nvPr/>
        </p:nvSpPr>
        <p:spPr>
          <a:xfrm>
            <a:off x="482554" y="1617581"/>
            <a:ext cx="4239075" cy="1695890"/>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Short term 14 day prediction using a network of Rain Gauges, River Level Sensors, Weather Radar Data and Numerical Prediction Models (NPM).  </a:t>
            </a:r>
          </a:p>
          <a:p>
            <a:pPr marL="17858">
              <a:spcAft>
                <a:spcPts val="900"/>
              </a:spcAft>
            </a:pPr>
            <a:r>
              <a:rPr lang="en-GB" sz="1400" dirty="0">
                <a:solidFill>
                  <a:schemeClr val="tx1"/>
                </a:solidFill>
                <a:latin typeface="Arial Narrow" panose="020B0606020202030204" pitchFamily="34" charset="0"/>
              </a:rPr>
              <a:t>Integrate this into hydrological models to provide forecasts on upper part of the water distribution chain.</a:t>
            </a:r>
          </a:p>
          <a:p>
            <a:pPr marL="17858">
              <a:spcAft>
                <a:spcPts val="900"/>
              </a:spcAft>
            </a:pPr>
            <a:r>
              <a:rPr lang="en-GB" sz="1400" dirty="0">
                <a:solidFill>
                  <a:schemeClr val="tx1"/>
                </a:solidFill>
                <a:latin typeface="Arial Narrow" panose="020B0606020202030204" pitchFamily="34" charset="0"/>
              </a:rPr>
              <a:t>Analyse seasonal forecasting based on the statistical analysis of historical information.</a:t>
            </a:r>
          </a:p>
        </p:txBody>
      </p:sp>
      <p:pic>
        <p:nvPicPr>
          <p:cNvPr id="3" name="Imagen 2"/>
          <p:cNvPicPr>
            <a:picLocks noChangeAspect="1"/>
          </p:cNvPicPr>
          <p:nvPr/>
        </p:nvPicPr>
        <p:blipFill>
          <a:blip r:embed="rId4"/>
          <a:stretch>
            <a:fillRect/>
          </a:stretch>
        </p:blipFill>
        <p:spPr>
          <a:xfrm>
            <a:off x="4949134" y="1471413"/>
            <a:ext cx="3441378" cy="2015444"/>
          </a:xfrm>
          <a:prstGeom prst="rect">
            <a:avLst/>
          </a:prstGeom>
        </p:spPr>
      </p:pic>
    </p:spTree>
    <p:extLst>
      <p:ext uri="{BB962C8B-B14F-4D97-AF65-F5344CB8AC3E}">
        <p14:creationId xmlns:p14="http://schemas.microsoft.com/office/powerpoint/2010/main" val="1530927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http://www.urbanwater-ict.eu</a:t>
            </a:r>
          </a:p>
        </p:txBody>
      </p:sp>
      <p:sp>
        <p:nvSpPr>
          <p:cNvPr id="12" name="2 Marcador de contenido"/>
          <p:cNvSpPr txBox="1">
            <a:spLocks/>
          </p:cNvSpPr>
          <p:nvPr/>
        </p:nvSpPr>
        <p:spPr>
          <a:xfrm>
            <a:off x="648205" y="976262"/>
            <a:ext cx="4597126"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Spatial Decision Support System (SDSS)</a:t>
            </a: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482554" y="1709020"/>
            <a:ext cx="4441967" cy="1328791"/>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The SDSS combines output from all the platforms tools to provide an integrated vision of the network.</a:t>
            </a:r>
          </a:p>
          <a:p>
            <a:pPr marL="17858">
              <a:spcAft>
                <a:spcPts val="900"/>
              </a:spcAft>
            </a:pPr>
            <a:r>
              <a:rPr lang="en-GB" dirty="0">
                <a:solidFill>
                  <a:schemeClr val="tx1"/>
                </a:solidFill>
                <a:latin typeface="Arial Narrow" panose="020B0606020202030204" pitchFamily="34" charset="0"/>
              </a:rPr>
              <a:t>The SDSS has the following elements:</a:t>
            </a:r>
          </a:p>
          <a:p>
            <a:pPr marL="17858">
              <a:spcAft>
                <a:spcPts val="900"/>
              </a:spcAft>
            </a:pPr>
            <a:r>
              <a:rPr lang="en-GB" dirty="0">
                <a:solidFill>
                  <a:schemeClr val="tx1"/>
                </a:solidFill>
                <a:latin typeface="Arial Narrow" panose="020B0606020202030204" pitchFamily="34" charset="0"/>
              </a:rPr>
              <a:t>A deductive element that collects information from all the tools in order to define scenarios of availability and demand. Users interact with these</a:t>
            </a:r>
            <a:endParaRPr lang="en-GB" dirty="0">
              <a:latin typeface="Arial Narrow" panose="020B0606020202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181952296"/>
              </p:ext>
            </p:extLst>
          </p:nvPr>
        </p:nvGraphicFramePr>
        <p:xfrm>
          <a:off x="206718" y="3080551"/>
          <a:ext cx="3741828" cy="3054242"/>
        </p:xfrm>
        <a:graphic>
          <a:graphicData uri="http://schemas.openxmlformats.org/drawingml/2006/table">
            <a:tbl>
              <a:tblPr firstRow="1" bandRow="1">
                <a:tableStyleId>{5C22544A-7EE6-4342-B048-85BDC9FD1C3A}</a:tableStyleId>
              </a:tblPr>
              <a:tblGrid>
                <a:gridCol w="1247276">
                  <a:extLst>
                    <a:ext uri="{9D8B030D-6E8A-4147-A177-3AD203B41FA5}">
                      <a16:colId xmlns:a16="http://schemas.microsoft.com/office/drawing/2014/main" val="20000"/>
                    </a:ext>
                  </a:extLst>
                </a:gridCol>
                <a:gridCol w="1247276">
                  <a:extLst>
                    <a:ext uri="{9D8B030D-6E8A-4147-A177-3AD203B41FA5}">
                      <a16:colId xmlns:a16="http://schemas.microsoft.com/office/drawing/2014/main" val="20001"/>
                    </a:ext>
                  </a:extLst>
                </a:gridCol>
                <a:gridCol w="1247276">
                  <a:extLst>
                    <a:ext uri="{9D8B030D-6E8A-4147-A177-3AD203B41FA5}">
                      <a16:colId xmlns:a16="http://schemas.microsoft.com/office/drawing/2014/main" val="20002"/>
                    </a:ext>
                  </a:extLst>
                </a:gridCol>
              </a:tblGrid>
              <a:tr h="305588">
                <a:tc>
                  <a:txBody>
                    <a:bodyPr/>
                    <a:lstStyle/>
                    <a:p>
                      <a:r>
                        <a:rPr lang="en-GB" sz="1200" dirty="0"/>
                        <a:t>KPIs</a:t>
                      </a:r>
                    </a:p>
                  </a:txBody>
                  <a:tcPr/>
                </a:tc>
                <a:tc>
                  <a:txBody>
                    <a:bodyPr/>
                    <a:lstStyle/>
                    <a:p>
                      <a:pPr algn="ctr"/>
                      <a:r>
                        <a:rPr lang="en-GB" sz="1200" dirty="0"/>
                        <a:t>Expected</a:t>
                      </a:r>
                    </a:p>
                  </a:txBody>
                  <a:tcPr/>
                </a:tc>
                <a:tc>
                  <a:txBody>
                    <a:bodyPr/>
                    <a:lstStyle/>
                    <a:p>
                      <a:pPr algn="ctr"/>
                      <a:r>
                        <a:rPr lang="en-GB" sz="1200" dirty="0"/>
                        <a:t>Preliminary</a:t>
                      </a:r>
                    </a:p>
                  </a:txBody>
                  <a:tcPr/>
                </a:tc>
                <a:extLst>
                  <a:ext uri="{0D108BD9-81ED-4DB2-BD59-A6C34878D82A}">
                    <a16:rowId xmlns:a16="http://schemas.microsoft.com/office/drawing/2014/main" val="10000"/>
                  </a:ext>
                </a:extLst>
              </a:tr>
              <a:tr h="601268">
                <a:tc>
                  <a:txBody>
                    <a:bodyPr/>
                    <a:lstStyle/>
                    <a:p>
                      <a:r>
                        <a:rPr lang="en-GB" sz="1200" baseline="0" dirty="0"/>
                        <a:t>Tank volume prediction error</a:t>
                      </a:r>
                      <a:endParaRPr lang="en-GB" sz="1200" dirty="0"/>
                    </a:p>
                  </a:txBody>
                  <a:tcPr/>
                </a:tc>
                <a:tc>
                  <a:txBody>
                    <a:bodyPr/>
                    <a:lstStyle/>
                    <a:p>
                      <a:pPr algn="ctr"/>
                      <a:r>
                        <a:rPr lang="en-GB" sz="1200" dirty="0"/>
                        <a:t>&lt; 10%</a:t>
                      </a:r>
                    </a:p>
                  </a:txBody>
                  <a:tcPr anchor="ctr"/>
                </a:tc>
                <a:tc>
                  <a:txBody>
                    <a:bodyPr/>
                    <a:lstStyle/>
                    <a:p>
                      <a:pPr algn="ctr"/>
                      <a:r>
                        <a:rPr lang="en-GB" sz="1200" dirty="0"/>
                        <a:t>15%</a:t>
                      </a:r>
                    </a:p>
                  </a:txBody>
                  <a:tcPr anchor="ctr"/>
                </a:tc>
                <a:extLst>
                  <a:ext uri="{0D108BD9-81ED-4DB2-BD59-A6C34878D82A}">
                    <a16:rowId xmlns:a16="http://schemas.microsoft.com/office/drawing/2014/main" val="10001"/>
                  </a:ext>
                </a:extLst>
              </a:tr>
              <a:tr h="773059">
                <a:tc>
                  <a:txBody>
                    <a:bodyPr/>
                    <a:lstStyle/>
                    <a:p>
                      <a:r>
                        <a:rPr lang="en-GB" sz="1200" baseline="0" dirty="0"/>
                        <a:t>Tank inflow volume prediction error</a:t>
                      </a:r>
                      <a:endParaRPr lang="en-GB" sz="1200" dirty="0"/>
                    </a:p>
                  </a:txBody>
                  <a:tcPr/>
                </a:tc>
                <a:tc>
                  <a:txBody>
                    <a:bodyPr/>
                    <a:lstStyle/>
                    <a:p>
                      <a:pPr algn="ctr"/>
                      <a:r>
                        <a:rPr lang="en-GB" sz="1200" dirty="0"/>
                        <a:t>&lt; 10%</a:t>
                      </a:r>
                    </a:p>
                  </a:txBody>
                  <a:tcPr anchor="ctr"/>
                </a:tc>
                <a:tc>
                  <a:txBody>
                    <a:bodyPr/>
                    <a:lstStyle/>
                    <a:p>
                      <a:pPr algn="ctr"/>
                      <a:r>
                        <a:rPr lang="en-GB" sz="1200" dirty="0"/>
                        <a:t>20%</a:t>
                      </a:r>
                    </a:p>
                  </a:txBody>
                  <a:tcPr anchor="ctr"/>
                </a:tc>
                <a:extLst>
                  <a:ext uri="{0D108BD9-81ED-4DB2-BD59-A6C34878D82A}">
                    <a16:rowId xmlns:a16="http://schemas.microsoft.com/office/drawing/2014/main" val="10002"/>
                  </a:ext>
                </a:extLst>
              </a:tr>
              <a:tr h="773059">
                <a:tc>
                  <a:txBody>
                    <a:bodyPr/>
                    <a:lstStyle/>
                    <a:p>
                      <a:r>
                        <a:rPr lang="en-GB" sz="1200" dirty="0"/>
                        <a:t>Reservoir volumes prediction error</a:t>
                      </a:r>
                    </a:p>
                  </a:txBody>
                  <a:tcPr/>
                </a:tc>
                <a:tc>
                  <a:txBody>
                    <a:bodyPr/>
                    <a:lstStyle/>
                    <a:p>
                      <a:pPr algn="ctr"/>
                      <a:r>
                        <a:rPr lang="en-GB" sz="1200" dirty="0"/>
                        <a:t>&lt; 5%</a:t>
                      </a:r>
                    </a:p>
                  </a:txBody>
                  <a:tcPr anchor="ctr"/>
                </a:tc>
                <a:tc>
                  <a:txBody>
                    <a:bodyPr/>
                    <a:lstStyle/>
                    <a:p>
                      <a:pPr algn="ctr"/>
                      <a:r>
                        <a:rPr lang="en-GB" sz="1200" dirty="0"/>
                        <a:t>10%</a:t>
                      </a:r>
                    </a:p>
                  </a:txBody>
                  <a:tcPr anchor="ctr"/>
                </a:tc>
                <a:extLst>
                  <a:ext uri="{0D108BD9-81ED-4DB2-BD59-A6C34878D82A}">
                    <a16:rowId xmlns:a16="http://schemas.microsoft.com/office/drawing/2014/main" val="10003"/>
                  </a:ext>
                </a:extLst>
              </a:tr>
              <a:tr h="601268">
                <a:tc>
                  <a:txBody>
                    <a:bodyPr/>
                    <a:lstStyle/>
                    <a:p>
                      <a:r>
                        <a:rPr lang="en-GB" sz="1200" dirty="0"/>
                        <a:t>WTP product </a:t>
                      </a:r>
                      <a:r>
                        <a:rPr lang="en-GB" sz="1200" baseline="0" dirty="0"/>
                        <a:t>prediction error</a:t>
                      </a:r>
                      <a:endParaRPr lang="en-GB" sz="1200" dirty="0"/>
                    </a:p>
                  </a:txBody>
                  <a:tcPr/>
                </a:tc>
                <a:tc>
                  <a:txBody>
                    <a:bodyPr/>
                    <a:lstStyle/>
                    <a:p>
                      <a:pPr algn="ctr"/>
                      <a:r>
                        <a:rPr lang="en-GB" sz="1200" dirty="0"/>
                        <a:t>&lt; 5%</a:t>
                      </a:r>
                    </a:p>
                  </a:txBody>
                  <a:tcPr anchor="ctr"/>
                </a:tc>
                <a:tc>
                  <a:txBody>
                    <a:bodyPr/>
                    <a:lstStyle/>
                    <a:p>
                      <a:pPr algn="ctr"/>
                      <a:r>
                        <a:rPr lang="en-GB" sz="1200" dirty="0"/>
                        <a:t>-</a:t>
                      </a:r>
                    </a:p>
                  </a:txBody>
                  <a:tcPr anchor="ctr"/>
                </a:tc>
                <a:extLst>
                  <a:ext uri="{0D108BD9-81ED-4DB2-BD59-A6C34878D82A}">
                    <a16:rowId xmlns:a16="http://schemas.microsoft.com/office/drawing/2014/main" val="10004"/>
                  </a:ext>
                </a:extLst>
              </a:tr>
            </a:tbl>
          </a:graphicData>
        </a:graphic>
      </p:graphicFrame>
      <p:sp>
        <p:nvSpPr>
          <p:cNvPr id="17" name="2 Marcador de contenido"/>
          <p:cNvSpPr txBox="1">
            <a:spLocks/>
          </p:cNvSpPr>
          <p:nvPr/>
        </p:nvSpPr>
        <p:spPr>
          <a:xfrm>
            <a:off x="3948545" y="2880639"/>
            <a:ext cx="4742694" cy="284933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to apply standards and operational strategies to the system. The deductive element acts as an expert system that combines the operation rules or polices of the users with its inference capabilities to provide decision making abilities.</a:t>
            </a:r>
          </a:p>
          <a:p>
            <a:pPr marL="17858">
              <a:spcAft>
                <a:spcPts val="900"/>
              </a:spcAft>
            </a:pPr>
            <a:r>
              <a:rPr lang="en-GB" sz="1400" dirty="0">
                <a:solidFill>
                  <a:schemeClr val="tx1"/>
                </a:solidFill>
                <a:latin typeface="Arial Narrow" panose="020B0606020202030204" pitchFamily="34" charset="0"/>
              </a:rPr>
              <a:t>A domain expert element that supports the learning process and that can be trained using test scenarios over the deductive element.</a:t>
            </a:r>
          </a:p>
          <a:p>
            <a:pPr marL="17858">
              <a:spcAft>
                <a:spcPts val="900"/>
              </a:spcAft>
            </a:pPr>
            <a:r>
              <a:rPr lang="en-GB" sz="1400" dirty="0">
                <a:solidFill>
                  <a:schemeClr val="tx1"/>
                </a:solidFill>
                <a:latin typeface="Arial Narrow" panose="020B0606020202030204" pitchFamily="34" charset="0"/>
              </a:rPr>
              <a:t>A GIS (Geographic Information System) that integrates the spatial information with a library of web services - WMS (Web Map Service), WFS (Web Feature Service). The SDSS make’s extensive use of open standards and platforms for input and output data (input data interfaces provided by the Open Geospatial Consortium (OGC)), web services ((WFS), (WMS) and Catalogue Service for Web (CSW)), and the ability to incorporate new functions by customers (via Web Feature Services).</a:t>
            </a:r>
          </a:p>
          <a:p>
            <a:pPr marL="17858">
              <a:spcAft>
                <a:spcPts val="900"/>
              </a:spcAft>
            </a:pPr>
            <a:endParaRPr lang="en-GB" sz="1400" dirty="0">
              <a:solidFill>
                <a:schemeClr val="tx1"/>
              </a:solidFill>
              <a:latin typeface="Arial Narrow" panose="020B0606020202030204" pitchFamily="34" charset="0"/>
            </a:endParaRPr>
          </a:p>
        </p:txBody>
      </p:sp>
      <p:pic>
        <p:nvPicPr>
          <p:cNvPr id="4" name="Imagen 3"/>
          <p:cNvPicPr>
            <a:picLocks noChangeAspect="1"/>
          </p:cNvPicPr>
          <p:nvPr/>
        </p:nvPicPr>
        <p:blipFill>
          <a:blip r:embed="rId4"/>
          <a:stretch>
            <a:fillRect/>
          </a:stretch>
        </p:blipFill>
        <p:spPr>
          <a:xfrm>
            <a:off x="5414998" y="1216917"/>
            <a:ext cx="2766001" cy="1667662"/>
          </a:xfrm>
          <a:prstGeom prst="rect">
            <a:avLst/>
          </a:prstGeom>
        </p:spPr>
      </p:pic>
    </p:spTree>
    <p:extLst>
      <p:ext uri="{BB962C8B-B14F-4D97-AF65-F5344CB8AC3E}">
        <p14:creationId xmlns:p14="http://schemas.microsoft.com/office/powerpoint/2010/main" val="1338664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12" name="2 Marcador de contenido"/>
          <p:cNvSpPr txBox="1">
            <a:spLocks/>
          </p:cNvSpPr>
          <p:nvPr/>
        </p:nvSpPr>
        <p:spPr>
          <a:xfrm>
            <a:off x="648205" y="976262"/>
            <a:ext cx="5079264"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Automatic Billing System (ABS)</a:t>
            </a: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20" name="2 Marcador de contenido"/>
          <p:cNvSpPr txBox="1">
            <a:spLocks/>
          </p:cNvSpPr>
          <p:nvPr/>
        </p:nvSpPr>
        <p:spPr>
          <a:xfrm>
            <a:off x="315310" y="1619772"/>
            <a:ext cx="3951890" cy="2153921"/>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The automatic and dynamic billing system including innovative price plans &amp; tariffs.</a:t>
            </a:r>
          </a:p>
          <a:p>
            <a:pPr marL="17858">
              <a:spcAft>
                <a:spcPts val="900"/>
              </a:spcAft>
            </a:pPr>
            <a:r>
              <a:rPr lang="en-GB" sz="1400" dirty="0">
                <a:solidFill>
                  <a:schemeClr val="tx1"/>
                </a:solidFill>
                <a:latin typeface="Arial Narrow" panose="020B0606020202030204" pitchFamily="34" charset="0"/>
              </a:rPr>
              <a:t>Provides real-time notifications for the customers’ water consumption. </a:t>
            </a:r>
          </a:p>
          <a:p>
            <a:pPr marL="17858">
              <a:spcAft>
                <a:spcPts val="900"/>
              </a:spcAft>
            </a:pPr>
            <a:r>
              <a:rPr lang="en-GB" sz="1400" dirty="0">
                <a:solidFill>
                  <a:schemeClr val="tx1"/>
                </a:solidFill>
                <a:latin typeface="Arial Narrow" panose="020B0606020202030204" pitchFamily="34" charset="0"/>
              </a:rPr>
              <a:t>Dynamic billing encompasses rating and charging water consumption in regular intervals (e.g. every 15 min).</a:t>
            </a:r>
          </a:p>
        </p:txBody>
      </p:sp>
      <p:graphicFrame>
        <p:nvGraphicFramePr>
          <p:cNvPr id="11" name="Table 10"/>
          <p:cNvGraphicFramePr>
            <a:graphicFrameLocks noGrp="1"/>
          </p:cNvGraphicFramePr>
          <p:nvPr>
            <p:extLst>
              <p:ext uri="{D42A27DB-BD31-4B8C-83A1-F6EECF244321}">
                <p14:modId xmlns:p14="http://schemas.microsoft.com/office/powerpoint/2010/main" val="1979039200"/>
              </p:ext>
            </p:extLst>
          </p:nvPr>
        </p:nvGraphicFramePr>
        <p:xfrm>
          <a:off x="315311" y="3939285"/>
          <a:ext cx="8544060" cy="2194640"/>
        </p:xfrm>
        <a:graphic>
          <a:graphicData uri="http://schemas.openxmlformats.org/drawingml/2006/table">
            <a:tbl>
              <a:tblPr firstRow="1" bandRow="1">
                <a:tableStyleId>{5C22544A-7EE6-4342-B048-85BDC9FD1C3A}</a:tableStyleId>
              </a:tblPr>
              <a:tblGrid>
                <a:gridCol w="5408740">
                  <a:extLst>
                    <a:ext uri="{9D8B030D-6E8A-4147-A177-3AD203B41FA5}">
                      <a16:colId xmlns:a16="http://schemas.microsoft.com/office/drawing/2014/main" val="20000"/>
                    </a:ext>
                  </a:extLst>
                </a:gridCol>
                <a:gridCol w="1472871">
                  <a:extLst>
                    <a:ext uri="{9D8B030D-6E8A-4147-A177-3AD203B41FA5}">
                      <a16:colId xmlns:a16="http://schemas.microsoft.com/office/drawing/2014/main" val="20001"/>
                    </a:ext>
                  </a:extLst>
                </a:gridCol>
                <a:gridCol w="1662449">
                  <a:extLst>
                    <a:ext uri="{9D8B030D-6E8A-4147-A177-3AD203B41FA5}">
                      <a16:colId xmlns:a16="http://schemas.microsoft.com/office/drawing/2014/main" val="20002"/>
                    </a:ext>
                  </a:extLst>
                </a:gridCol>
              </a:tblGrid>
              <a:tr h="370840">
                <a:tc>
                  <a:txBody>
                    <a:bodyPr/>
                    <a:lstStyle/>
                    <a:p>
                      <a:r>
                        <a:rPr lang="en-GB" sz="1400" dirty="0"/>
                        <a:t>KPIs</a:t>
                      </a:r>
                    </a:p>
                  </a:txBody>
                  <a:tcPr/>
                </a:tc>
                <a:tc>
                  <a:txBody>
                    <a:bodyPr/>
                    <a:lstStyle/>
                    <a:p>
                      <a:r>
                        <a:rPr lang="en-GB" sz="1400" dirty="0"/>
                        <a:t>Expected</a:t>
                      </a:r>
                    </a:p>
                  </a:txBody>
                  <a:tcPr/>
                </a:tc>
                <a:tc>
                  <a:txBody>
                    <a:bodyPr/>
                    <a:lstStyle/>
                    <a:p>
                      <a:r>
                        <a:rPr lang="en-GB" sz="1400" dirty="0"/>
                        <a:t>Preliminary</a:t>
                      </a:r>
                    </a:p>
                  </a:txBody>
                  <a:tcPr/>
                </a:tc>
                <a:extLst>
                  <a:ext uri="{0D108BD9-81ED-4DB2-BD59-A6C34878D82A}">
                    <a16:rowId xmlns:a16="http://schemas.microsoft.com/office/drawing/2014/main" val="10000"/>
                  </a:ext>
                </a:extLst>
              </a:tr>
              <a:tr h="370840">
                <a:tc>
                  <a:txBody>
                    <a:bodyPr/>
                    <a:lstStyle/>
                    <a:p>
                      <a:r>
                        <a:rPr lang="en-GB" sz="1400" baseline="0" dirty="0"/>
                        <a:t>Installed Tariffs</a:t>
                      </a:r>
                      <a:endParaRPr lang="en-GB" sz="1400" dirty="0"/>
                    </a:p>
                  </a:txBody>
                  <a:tcPr marT="28800" marB="28800" anchor="ctr"/>
                </a:tc>
                <a:tc>
                  <a:txBody>
                    <a:bodyPr/>
                    <a:lstStyle/>
                    <a:p>
                      <a:r>
                        <a:rPr lang="en-GB" sz="1400" dirty="0"/>
                        <a:t>4</a:t>
                      </a:r>
                    </a:p>
                  </a:txBody>
                  <a:tcPr marT="28800" marB="28800" anchor="ctr"/>
                </a:tc>
                <a:tc>
                  <a:txBody>
                    <a:bodyPr/>
                    <a:lstStyle/>
                    <a:p>
                      <a:r>
                        <a:rPr lang="en-GB" sz="1400" dirty="0"/>
                        <a:t>4</a:t>
                      </a:r>
                    </a:p>
                  </a:txBody>
                  <a:tcPr marT="28800" marB="28800" anchor="ctr"/>
                </a:tc>
                <a:extLst>
                  <a:ext uri="{0D108BD9-81ED-4DB2-BD59-A6C34878D82A}">
                    <a16:rowId xmlns:a16="http://schemas.microsoft.com/office/drawing/2014/main" val="10001"/>
                  </a:ext>
                </a:extLst>
              </a:tr>
              <a:tr h="370840">
                <a:tc>
                  <a:txBody>
                    <a:bodyPr/>
                    <a:lstStyle/>
                    <a:p>
                      <a:r>
                        <a:rPr lang="de-DE" sz="1400" baseline="0" dirty="0"/>
                        <a:t>Processing Time </a:t>
                      </a:r>
                      <a:br>
                        <a:rPr lang="de-DE" sz="1400" baseline="0" dirty="0"/>
                      </a:br>
                      <a:r>
                        <a:rPr lang="de-DE" sz="1400" baseline="0" dirty="0"/>
                        <a:t>(Rating and Charging internally inside ABS)</a:t>
                      </a:r>
                      <a:endParaRPr lang="en-GB" sz="1400" dirty="0"/>
                    </a:p>
                  </a:txBody>
                  <a:tcPr marT="28800" marB="28800" anchor="ctr"/>
                </a:tc>
                <a:tc>
                  <a:txBody>
                    <a:bodyPr/>
                    <a:lstStyle/>
                    <a:p>
                      <a:r>
                        <a:rPr lang="de-DE" sz="1400" dirty="0"/>
                        <a:t>250/sec </a:t>
                      </a:r>
                      <a:br>
                        <a:rPr lang="de-DE" sz="1400" dirty="0"/>
                      </a:br>
                      <a:r>
                        <a:rPr lang="de-DE" sz="1400" dirty="0"/>
                        <a:t>(i.e., 4 ms)</a:t>
                      </a:r>
                      <a:endParaRPr lang="en-GB" sz="1400" dirty="0"/>
                    </a:p>
                  </a:txBody>
                  <a:tcPr marT="28800" marB="28800" anchor="ctr"/>
                </a:tc>
                <a:tc>
                  <a:txBody>
                    <a:bodyPr/>
                    <a:lstStyle/>
                    <a:p>
                      <a:r>
                        <a:rPr lang="de-DE" sz="1400" dirty="0"/>
                        <a:t>400/sec  </a:t>
                      </a:r>
                      <a:br>
                        <a:rPr lang="de-DE" sz="1400" dirty="0"/>
                      </a:br>
                      <a:r>
                        <a:rPr lang="de-DE" sz="1400" dirty="0"/>
                        <a:t>(i.e., 2.5 ms)</a:t>
                      </a:r>
                      <a:endParaRPr lang="en-GB" sz="1400" dirty="0"/>
                    </a:p>
                  </a:txBody>
                  <a:tcPr marT="28800" marB="28800"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400" dirty="0"/>
                        <a:t>Round Trip Time to get &amp; process meter reads (from ABS via UW CP to DMCP and</a:t>
                      </a:r>
                      <a:r>
                        <a:rPr lang="de-DE" sz="1400" baseline="0" dirty="0"/>
                        <a:t> back)</a:t>
                      </a:r>
                      <a:endParaRPr lang="en-GB" sz="1400" dirty="0"/>
                    </a:p>
                  </a:txBody>
                  <a:tcPr marT="28800" marB="28800" anchor="ctr"/>
                </a:tc>
                <a:tc>
                  <a:txBody>
                    <a:bodyPr/>
                    <a:lstStyle/>
                    <a:p>
                      <a:r>
                        <a:rPr lang="de-DE" sz="1400" dirty="0"/>
                        <a:t>5 sec </a:t>
                      </a:r>
                      <a:endParaRPr lang="en-GB" sz="1400" dirty="0"/>
                    </a:p>
                  </a:txBody>
                  <a:tcPr marT="28800" marB="28800" anchor="ctr"/>
                </a:tc>
                <a:tc>
                  <a:txBody>
                    <a:bodyPr/>
                    <a:lstStyle/>
                    <a:p>
                      <a:r>
                        <a:rPr lang="de-DE" sz="1400" dirty="0"/>
                        <a:t>15 sec</a:t>
                      </a:r>
                      <a:endParaRPr lang="en-GB" sz="1400" dirty="0"/>
                    </a:p>
                  </a:txBody>
                  <a:tcPr marT="28800" marB="28800"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400" dirty="0"/>
                        <a:t>Overall</a:t>
                      </a:r>
                      <a:r>
                        <a:rPr lang="de-DE" sz="1400" baseline="0" dirty="0"/>
                        <a:t> ABS Processing Time </a:t>
                      </a:r>
                      <a:r>
                        <a:rPr lang="de-DE" sz="1400" dirty="0"/>
                        <a:t>per day</a:t>
                      </a:r>
                      <a:br>
                        <a:rPr lang="de-DE" sz="1400" dirty="0"/>
                      </a:br>
                      <a:r>
                        <a:rPr lang="de-DE" sz="1400" dirty="0"/>
                        <a:t>with 1.000 meters and hourly meter reads</a:t>
                      </a:r>
                      <a:endParaRPr lang="en-GB" sz="1400" dirty="0"/>
                    </a:p>
                  </a:txBody>
                  <a:tcPr marT="28800" marB="28800" anchor="ctr"/>
                </a:tc>
                <a:tc>
                  <a:txBody>
                    <a:bodyPr/>
                    <a:lstStyle/>
                    <a:p>
                      <a:r>
                        <a:rPr lang="de-DE" sz="1400" dirty="0"/>
                        <a:t>10 min</a:t>
                      </a:r>
                      <a:endParaRPr lang="en-GB" sz="1400" dirty="0"/>
                    </a:p>
                  </a:txBody>
                  <a:tcPr marT="28800" marB="28800" anchor="ctr"/>
                </a:tc>
                <a:tc>
                  <a:txBody>
                    <a:bodyPr/>
                    <a:lstStyle/>
                    <a:p>
                      <a:r>
                        <a:rPr lang="de-DE" sz="1400" dirty="0"/>
                        <a:t>15 min</a:t>
                      </a:r>
                      <a:endParaRPr lang="en-GB" sz="1400" dirty="0"/>
                    </a:p>
                  </a:txBody>
                  <a:tcPr marT="28800" marB="28800" anchor="ctr"/>
                </a:tc>
                <a:extLst>
                  <a:ext uri="{0D108BD9-81ED-4DB2-BD59-A6C34878D82A}">
                    <a16:rowId xmlns:a16="http://schemas.microsoft.com/office/drawing/2014/main" val="10004"/>
                  </a:ext>
                </a:extLst>
              </a:tr>
            </a:tbl>
          </a:graphicData>
        </a:graphic>
      </p:graphicFrame>
      <p:pic>
        <p:nvPicPr>
          <p:cNvPr id="3" name="Picture 2"/>
          <p:cNvPicPr>
            <a:picLocks noChangeAspect="1"/>
          </p:cNvPicPr>
          <p:nvPr/>
        </p:nvPicPr>
        <p:blipFill>
          <a:blip r:embed="rId4"/>
          <a:stretch>
            <a:fillRect/>
          </a:stretch>
        </p:blipFill>
        <p:spPr>
          <a:xfrm>
            <a:off x="4371975" y="1525856"/>
            <a:ext cx="4487396" cy="2300936"/>
          </a:xfrm>
          <a:prstGeom prst="rect">
            <a:avLst/>
          </a:prstGeom>
        </p:spPr>
      </p:pic>
    </p:spTree>
    <p:extLst>
      <p:ext uri="{BB962C8B-B14F-4D97-AF65-F5344CB8AC3E}">
        <p14:creationId xmlns:p14="http://schemas.microsoft.com/office/powerpoint/2010/main" val="2444214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Final Review Meeting</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12" name="2 Marcador de contenido"/>
          <p:cNvSpPr txBox="1">
            <a:spLocks/>
          </p:cNvSpPr>
          <p:nvPr/>
        </p:nvSpPr>
        <p:spPr>
          <a:xfrm>
            <a:off x="806824" y="962715"/>
            <a:ext cx="7583689" cy="513950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Contents</a:t>
            </a:r>
          </a:p>
          <a:p>
            <a:pPr marL="93663" lvl="1" algn="just"/>
            <a:r>
              <a:rPr lang="en-GB" dirty="0">
                <a:latin typeface="Arial Narrow" panose="020B0606020202030204" pitchFamily="34" charset="0"/>
              </a:rPr>
              <a:t>Overview of </a:t>
            </a:r>
            <a:r>
              <a:rPr lang="en-GB" dirty="0" err="1">
                <a:latin typeface="Arial Narrow" panose="020B0606020202030204" pitchFamily="34" charset="0"/>
              </a:rPr>
              <a:t>UrbanWater</a:t>
            </a:r>
            <a:endParaRPr lang="en-GB" dirty="0">
              <a:latin typeface="Arial Narrow" panose="020B0606020202030204" pitchFamily="34" charset="0"/>
            </a:endParaRPr>
          </a:p>
          <a:p>
            <a:pPr marL="93663" lvl="1" algn="just"/>
            <a:endParaRPr lang="en-GB" dirty="0">
              <a:latin typeface="Arial Narrow" panose="020B0606020202030204" pitchFamily="34" charset="0"/>
            </a:endParaRPr>
          </a:p>
          <a:p>
            <a:pPr marL="93663" lvl="1" algn="just"/>
            <a:r>
              <a:rPr lang="en-GB" dirty="0">
                <a:latin typeface="Arial Narrow" panose="020B0606020202030204" pitchFamily="34" charset="0"/>
              </a:rPr>
              <a:t>Some results from pilots</a:t>
            </a:r>
          </a:p>
          <a:p>
            <a:pPr marL="93663" lvl="1" algn="just"/>
            <a:endParaRPr lang="en-GB" dirty="0">
              <a:latin typeface="Arial Narrow" panose="020B0606020202030204" pitchFamily="34" charset="0"/>
            </a:endParaRPr>
          </a:p>
          <a:p>
            <a:pPr marL="93663" lvl="1" algn="just"/>
            <a:r>
              <a:rPr lang="en-GB" dirty="0">
                <a:latin typeface="Arial Narrow" panose="020B0606020202030204" pitchFamily="34" charset="0"/>
              </a:rPr>
              <a:t>Thoughts for the future of Smart Utilities and Smart </a:t>
            </a:r>
            <a:r>
              <a:rPr lang="en-GB" dirty="0" err="1">
                <a:latin typeface="Arial Narrow" panose="020B0606020202030204" pitchFamily="34" charset="0"/>
              </a:rPr>
              <a:t>Citites</a:t>
            </a:r>
            <a:endParaRPr lang="en-GB" dirty="0">
              <a:solidFill>
                <a:schemeClr val="accent3"/>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Tree>
    <p:extLst>
      <p:ext uri="{BB962C8B-B14F-4D97-AF65-F5344CB8AC3E}">
        <p14:creationId xmlns:p14="http://schemas.microsoft.com/office/powerpoint/2010/main" val="1897184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http://www.urbanwater-ict.eu</a:t>
            </a:r>
          </a:p>
        </p:txBody>
      </p:sp>
      <p:sp>
        <p:nvSpPr>
          <p:cNvPr id="12" name="2 Marcador de contenido"/>
          <p:cNvSpPr txBox="1">
            <a:spLocks/>
          </p:cNvSpPr>
          <p:nvPr/>
        </p:nvSpPr>
        <p:spPr>
          <a:xfrm>
            <a:off x="648205" y="976262"/>
            <a:ext cx="7607030"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Two Games: The Water Mansion and The Last Drop</a:t>
            </a: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3835255" y="1414083"/>
            <a:ext cx="4349894" cy="1938139"/>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b="1" dirty="0">
                <a:solidFill>
                  <a:schemeClr val="tx1"/>
                </a:solidFill>
                <a:latin typeface="Arial Narrow" panose="020B0606020202030204" pitchFamily="34" charset="0"/>
              </a:rPr>
              <a:t>Game 1 (micro level): The Water Mansion</a:t>
            </a:r>
            <a:r>
              <a:rPr lang="en-US" sz="1400" dirty="0">
                <a:solidFill>
                  <a:schemeClr val="tx1"/>
                </a:solidFill>
                <a:latin typeface="Arial Narrow" panose="020B0606020202030204" pitchFamily="34" charset="0"/>
              </a:rPr>
              <a:t> – where the player manages a household, trying to fulfill the water consuming activities of its inhabitants while at the same time upgrading various water saving devices (ex. faucets, IQ of inhabitants)</a:t>
            </a:r>
            <a:endParaRPr lang="da-DK" sz="1400" dirty="0">
              <a:solidFill>
                <a:schemeClr val="tx1"/>
              </a:solidFill>
              <a:latin typeface="Arial Narrow" panose="020B0606020202030204" pitchFamily="34" charset="0"/>
            </a:endParaRPr>
          </a:p>
          <a:p>
            <a:pPr lvl="0"/>
            <a:endParaRPr lang="en-US" sz="1400" dirty="0">
              <a:solidFill>
                <a:schemeClr val="tx1"/>
              </a:solidFill>
              <a:latin typeface="Arial Narrow" panose="020B0606020202030204" pitchFamily="34" charset="0"/>
            </a:endParaRPr>
          </a:p>
          <a:p>
            <a:pPr lvl="0"/>
            <a:r>
              <a:rPr lang="en-US" sz="1400" b="1" dirty="0">
                <a:solidFill>
                  <a:schemeClr val="tx1"/>
                </a:solidFill>
                <a:latin typeface="Arial Narrow" panose="020B0606020202030204" pitchFamily="34" charset="0"/>
              </a:rPr>
              <a:t>Game 2 (macro level): The Last Drop –</a:t>
            </a:r>
            <a:r>
              <a:rPr lang="en-US" sz="1400" dirty="0">
                <a:solidFill>
                  <a:schemeClr val="tx1"/>
                </a:solidFill>
                <a:latin typeface="Arial Narrow" panose="020B0606020202030204" pitchFamily="34" charset="0"/>
              </a:rPr>
              <a:t> where the player controls a water facility. The main task for the player is to meet the water consumption demands of a near-by city, making sure peak levels are reached and preventing polluted water from reaching the city.</a:t>
            </a:r>
            <a:endParaRPr lang="da-DK" sz="1400" dirty="0">
              <a:solidFill>
                <a:schemeClr val="tx1"/>
              </a:solidFill>
              <a:latin typeface="Arial Narrow" panose="020B0606020202030204" pitchFamily="34" charset="0"/>
            </a:endParaRPr>
          </a:p>
        </p:txBody>
      </p:sp>
      <p:sp>
        <p:nvSpPr>
          <p:cNvPr id="15" name="2 Marcador de contenido"/>
          <p:cNvSpPr txBox="1">
            <a:spLocks/>
          </p:cNvSpPr>
          <p:nvPr/>
        </p:nvSpPr>
        <p:spPr>
          <a:xfrm>
            <a:off x="611255" y="5306213"/>
            <a:ext cx="7779257" cy="80482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Conclusions are still pending the field trials with end-users. Here users within and without the system will be compared to identify changes between consumers exposed to the games and consumers not exposed to the game.</a:t>
            </a:r>
            <a:endParaRPr lang="en-GB" sz="1400" dirty="0">
              <a:latin typeface="Arial Narrow" panose="020B0606020202030204" pitchFamily="34" charset="0"/>
            </a:endParaRPr>
          </a:p>
        </p:txBody>
      </p:sp>
      <p:graphicFrame>
        <p:nvGraphicFramePr>
          <p:cNvPr id="2" name="Table 1"/>
          <p:cNvGraphicFramePr>
            <a:graphicFrameLocks noGrp="1"/>
          </p:cNvGraphicFramePr>
          <p:nvPr>
            <p:extLst/>
          </p:nvPr>
        </p:nvGraphicFramePr>
        <p:xfrm>
          <a:off x="3761154" y="3724052"/>
          <a:ext cx="4442031" cy="1407160"/>
        </p:xfrm>
        <a:graphic>
          <a:graphicData uri="http://schemas.openxmlformats.org/drawingml/2006/table">
            <a:tbl>
              <a:tblPr firstRow="1" bandRow="1">
                <a:tableStyleId>{5C22544A-7EE6-4342-B048-85BDC9FD1C3A}</a:tableStyleId>
              </a:tblPr>
              <a:tblGrid>
                <a:gridCol w="1901958">
                  <a:extLst>
                    <a:ext uri="{9D8B030D-6E8A-4147-A177-3AD203B41FA5}">
                      <a16:colId xmlns:a16="http://schemas.microsoft.com/office/drawing/2014/main" val="20000"/>
                    </a:ext>
                  </a:extLst>
                </a:gridCol>
                <a:gridCol w="1059396">
                  <a:extLst>
                    <a:ext uri="{9D8B030D-6E8A-4147-A177-3AD203B41FA5}">
                      <a16:colId xmlns:a16="http://schemas.microsoft.com/office/drawing/2014/main" val="20001"/>
                    </a:ext>
                  </a:extLst>
                </a:gridCol>
                <a:gridCol w="1480677">
                  <a:extLst>
                    <a:ext uri="{9D8B030D-6E8A-4147-A177-3AD203B41FA5}">
                      <a16:colId xmlns:a16="http://schemas.microsoft.com/office/drawing/2014/main" val="20002"/>
                    </a:ext>
                  </a:extLst>
                </a:gridCol>
              </a:tblGrid>
              <a:tr h="370840">
                <a:tc>
                  <a:txBody>
                    <a:bodyPr/>
                    <a:lstStyle/>
                    <a:p>
                      <a:r>
                        <a:rPr lang="en-GB" sz="1400" dirty="0"/>
                        <a:t>KPIs</a:t>
                      </a:r>
                    </a:p>
                  </a:txBody>
                  <a:tcPr/>
                </a:tc>
                <a:tc>
                  <a:txBody>
                    <a:bodyPr/>
                    <a:lstStyle/>
                    <a:p>
                      <a:r>
                        <a:rPr lang="en-GB" sz="1400" dirty="0"/>
                        <a:t>Expected</a:t>
                      </a:r>
                    </a:p>
                  </a:txBody>
                  <a:tcPr/>
                </a:tc>
                <a:tc>
                  <a:txBody>
                    <a:bodyPr/>
                    <a:lstStyle/>
                    <a:p>
                      <a:r>
                        <a:rPr lang="en-GB" sz="1400" dirty="0"/>
                        <a:t>Preliminary</a:t>
                      </a:r>
                    </a:p>
                  </a:txBody>
                  <a:tcPr/>
                </a:tc>
                <a:extLst>
                  <a:ext uri="{0D108BD9-81ED-4DB2-BD59-A6C34878D82A}">
                    <a16:rowId xmlns:a16="http://schemas.microsoft.com/office/drawing/2014/main" val="10000"/>
                  </a:ext>
                </a:extLst>
              </a:tr>
              <a:tr h="370840">
                <a:tc>
                  <a:txBody>
                    <a:bodyPr/>
                    <a:lstStyle/>
                    <a:p>
                      <a:r>
                        <a:rPr lang="en-GB" sz="1400" baseline="0" dirty="0"/>
                        <a:t>Change in consumer knowledge</a:t>
                      </a:r>
                      <a:endParaRPr lang="en-GB" sz="1400" dirty="0"/>
                    </a:p>
                  </a:txBody>
                  <a:tcPr/>
                </a:tc>
                <a:tc>
                  <a:txBody>
                    <a:bodyPr/>
                    <a:lstStyle/>
                    <a:p>
                      <a:r>
                        <a:rPr lang="en-GB" sz="1400" dirty="0"/>
                        <a:t>20%</a:t>
                      </a:r>
                    </a:p>
                  </a:txBody>
                  <a:tcPr/>
                </a:tc>
                <a:tc>
                  <a:txBody>
                    <a:bodyPr/>
                    <a:lstStyle/>
                    <a:p>
                      <a:r>
                        <a:rPr lang="en-GB" sz="1400" dirty="0"/>
                        <a:t>N/A</a:t>
                      </a:r>
                    </a:p>
                  </a:txBody>
                  <a:tcPr/>
                </a:tc>
                <a:extLst>
                  <a:ext uri="{0D108BD9-81ED-4DB2-BD59-A6C34878D82A}">
                    <a16:rowId xmlns:a16="http://schemas.microsoft.com/office/drawing/2014/main" val="10001"/>
                  </a:ext>
                </a:extLst>
              </a:tr>
              <a:tr h="370840">
                <a:tc>
                  <a:txBody>
                    <a:bodyPr/>
                    <a:lstStyle/>
                    <a:p>
                      <a:r>
                        <a:rPr lang="en-GB" sz="1400" baseline="0" dirty="0"/>
                        <a:t>Behavioural change  derived from game</a:t>
                      </a:r>
                      <a:endParaRPr lang="en-GB" sz="1400" dirty="0"/>
                    </a:p>
                  </a:txBody>
                  <a:tcPr/>
                </a:tc>
                <a:tc>
                  <a:txBody>
                    <a:bodyPr/>
                    <a:lstStyle/>
                    <a:p>
                      <a:r>
                        <a:rPr lang="en-GB" sz="1400" dirty="0"/>
                        <a:t>10%</a:t>
                      </a:r>
                    </a:p>
                  </a:txBody>
                  <a:tcPr/>
                </a:tc>
                <a:tc>
                  <a:txBody>
                    <a:bodyPr/>
                    <a:lstStyle/>
                    <a:p>
                      <a:r>
                        <a:rPr lang="en-GB" sz="1400" dirty="0"/>
                        <a:t>N/A</a:t>
                      </a:r>
                    </a:p>
                  </a:txBody>
                  <a:tcPr/>
                </a:tc>
                <a:extLst>
                  <a:ext uri="{0D108BD9-81ED-4DB2-BD59-A6C34878D82A}">
                    <a16:rowId xmlns:a16="http://schemas.microsoft.com/office/drawing/2014/main" val="10002"/>
                  </a:ext>
                </a:extLst>
              </a:tr>
            </a:tbl>
          </a:graphicData>
        </a:graphic>
      </p:graphicFrame>
      <p:pic>
        <p:nvPicPr>
          <p:cNvPr id="17" name="Picture 16" descr="Skærmbillede 2015-12-09 kl. 21.33.1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26" y="1540771"/>
            <a:ext cx="3355412" cy="1936380"/>
          </a:xfrm>
          <a:prstGeom prst="rect">
            <a:avLst/>
          </a:prstGeom>
        </p:spPr>
      </p:pic>
    </p:spTree>
    <p:extLst>
      <p:ext uri="{BB962C8B-B14F-4D97-AF65-F5344CB8AC3E}">
        <p14:creationId xmlns:p14="http://schemas.microsoft.com/office/powerpoint/2010/main" val="1246906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http://www.urbanwater-ict.eu</a:t>
            </a:r>
          </a:p>
        </p:txBody>
      </p:sp>
      <p:sp>
        <p:nvSpPr>
          <p:cNvPr id="12" name="2 Marcador de contenido"/>
          <p:cNvSpPr txBox="1">
            <a:spLocks/>
          </p:cNvSpPr>
          <p:nvPr/>
        </p:nvSpPr>
        <p:spPr>
          <a:xfrm>
            <a:off x="648205" y="976262"/>
            <a:ext cx="4214740"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hr-HR" sz="2200" b="1" dirty="0" err="1">
                <a:solidFill>
                  <a:schemeClr val="tx1"/>
                </a:solidFill>
                <a:latin typeface="Arial Narrow" panose="020B0606020202030204" pitchFamily="34" charset="0"/>
              </a:rPr>
              <a:t>Adaptive</a:t>
            </a:r>
            <a:r>
              <a:rPr lang="hr-HR" sz="2200" b="1" dirty="0">
                <a:solidFill>
                  <a:schemeClr val="tx1"/>
                </a:solidFill>
                <a:latin typeface="Arial Narrow" panose="020B0606020202030204" pitchFamily="34" charset="0"/>
              </a:rPr>
              <a:t> </a:t>
            </a:r>
            <a:r>
              <a:rPr lang="hr-HR" sz="2200" b="1" dirty="0" err="1">
                <a:solidFill>
                  <a:schemeClr val="tx1"/>
                </a:solidFill>
                <a:latin typeface="Arial Narrow" panose="020B0606020202030204" pitchFamily="34" charset="0"/>
              </a:rPr>
              <a:t>Pricing</a:t>
            </a:r>
            <a:r>
              <a:rPr lang="hr-HR" sz="2200" b="1" dirty="0">
                <a:solidFill>
                  <a:schemeClr val="tx1"/>
                </a:solidFill>
                <a:latin typeface="Arial Narrow" panose="020B0606020202030204" pitchFamily="34" charset="0"/>
              </a:rPr>
              <a:t> </a:t>
            </a:r>
            <a:r>
              <a:rPr lang="hr-HR" sz="2200" b="1" dirty="0" err="1">
                <a:solidFill>
                  <a:schemeClr val="tx1"/>
                </a:solidFill>
                <a:latin typeface="Arial Narrow" panose="020B0606020202030204" pitchFamily="34" charset="0"/>
              </a:rPr>
              <a:t>System</a:t>
            </a:r>
            <a:endParaRPr lang="en-GB" sz="2200" b="1" dirty="0">
              <a:solidFill>
                <a:schemeClr val="tx1"/>
              </a:solidFill>
              <a:latin typeface="Arial Narrow" panose="020B0606020202030204" pitchFamily="34" charset="0"/>
            </a:endParaRP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4554245" y="1514096"/>
            <a:ext cx="4218279" cy="1081039"/>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We provide a strategy for adaptive water pricing that uses the water demand forecast and water supply prediction together with the time of use (TOU), critical peak pricing (CPP) and a set of charging mechanisms such as real-time rating and charging, interval billing and revenue.</a:t>
            </a:r>
          </a:p>
        </p:txBody>
      </p:sp>
      <p:sp>
        <p:nvSpPr>
          <p:cNvPr id="13" name="2 Marcador de contenido"/>
          <p:cNvSpPr txBox="1">
            <a:spLocks/>
          </p:cNvSpPr>
          <p:nvPr/>
        </p:nvSpPr>
        <p:spPr>
          <a:xfrm>
            <a:off x="250430" y="3191846"/>
            <a:ext cx="4087887" cy="141825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Optimization methods are then put in place to compute the water price profiles that will ensure correct water supply system functioning and water savings.</a:t>
            </a:r>
          </a:p>
          <a:p>
            <a:pPr marL="17858">
              <a:spcAft>
                <a:spcPts val="900"/>
              </a:spcAft>
            </a:pPr>
            <a:r>
              <a:rPr lang="en-GB" sz="1400" dirty="0">
                <a:solidFill>
                  <a:schemeClr val="tx1"/>
                </a:solidFill>
                <a:latin typeface="Arial Narrow" panose="020B0606020202030204" pitchFamily="34" charset="0"/>
              </a:rPr>
              <a:t>Functional interfaces for adaptive pricing, and a rule-based mechanism for notifications enhances the transparency for end-customers.</a:t>
            </a:r>
          </a:p>
        </p:txBody>
      </p:sp>
      <p:graphicFrame>
        <p:nvGraphicFramePr>
          <p:cNvPr id="2" name="Table 1"/>
          <p:cNvGraphicFramePr>
            <a:graphicFrameLocks noGrp="1"/>
          </p:cNvGraphicFramePr>
          <p:nvPr>
            <p:extLst/>
          </p:nvPr>
        </p:nvGraphicFramePr>
        <p:xfrm>
          <a:off x="4480660" y="3497355"/>
          <a:ext cx="4470231" cy="2260600"/>
        </p:xfrm>
        <a:graphic>
          <a:graphicData uri="http://schemas.openxmlformats.org/drawingml/2006/table">
            <a:tbl>
              <a:tblPr firstRow="1" bandRow="1">
                <a:tableStyleId>{5C22544A-7EE6-4342-B048-85BDC9FD1C3A}</a:tableStyleId>
              </a:tblPr>
              <a:tblGrid>
                <a:gridCol w="1840874">
                  <a:extLst>
                    <a:ext uri="{9D8B030D-6E8A-4147-A177-3AD203B41FA5}">
                      <a16:colId xmlns:a16="http://schemas.microsoft.com/office/drawing/2014/main" val="20000"/>
                    </a:ext>
                  </a:extLst>
                </a:gridCol>
                <a:gridCol w="1243914">
                  <a:extLst>
                    <a:ext uri="{9D8B030D-6E8A-4147-A177-3AD203B41FA5}">
                      <a16:colId xmlns:a16="http://schemas.microsoft.com/office/drawing/2014/main" val="20001"/>
                    </a:ext>
                  </a:extLst>
                </a:gridCol>
                <a:gridCol w="1385443">
                  <a:extLst>
                    <a:ext uri="{9D8B030D-6E8A-4147-A177-3AD203B41FA5}">
                      <a16:colId xmlns:a16="http://schemas.microsoft.com/office/drawing/2014/main" val="20002"/>
                    </a:ext>
                  </a:extLst>
                </a:gridCol>
              </a:tblGrid>
              <a:tr h="370840">
                <a:tc>
                  <a:txBody>
                    <a:bodyPr/>
                    <a:lstStyle/>
                    <a:p>
                      <a:r>
                        <a:rPr lang="en-GB" sz="1400" dirty="0"/>
                        <a:t>KPIs</a:t>
                      </a:r>
                    </a:p>
                  </a:txBody>
                  <a:tcPr/>
                </a:tc>
                <a:tc>
                  <a:txBody>
                    <a:bodyPr/>
                    <a:lstStyle/>
                    <a:p>
                      <a:r>
                        <a:rPr lang="en-GB" sz="1400" dirty="0"/>
                        <a:t>Expected</a:t>
                      </a:r>
                    </a:p>
                  </a:txBody>
                  <a:tcPr/>
                </a:tc>
                <a:tc>
                  <a:txBody>
                    <a:bodyPr/>
                    <a:lstStyle/>
                    <a:p>
                      <a:r>
                        <a:rPr lang="en-GB" sz="1400" dirty="0"/>
                        <a:t>Preliminary</a:t>
                      </a:r>
                    </a:p>
                  </a:txBody>
                  <a:tcPr/>
                </a:tc>
                <a:extLst>
                  <a:ext uri="{0D108BD9-81ED-4DB2-BD59-A6C34878D82A}">
                    <a16:rowId xmlns:a16="http://schemas.microsoft.com/office/drawing/2014/main" val="10000"/>
                  </a:ext>
                </a:extLst>
              </a:tr>
              <a:tr h="370840">
                <a:tc>
                  <a:txBody>
                    <a:bodyPr/>
                    <a:lstStyle/>
                    <a:p>
                      <a:r>
                        <a:rPr lang="hr-HR" sz="1400" baseline="0" dirty="0"/>
                        <a:t>Price </a:t>
                      </a:r>
                      <a:r>
                        <a:rPr lang="hr-HR" sz="1400" baseline="0" dirty="0" err="1"/>
                        <a:t>responsiveness</a:t>
                      </a:r>
                      <a:r>
                        <a:rPr lang="hr-HR" sz="1400" baseline="0" dirty="0"/>
                        <a:t> </a:t>
                      </a:r>
                      <a:r>
                        <a:rPr lang="hr-HR" sz="1400" baseline="0" dirty="0" err="1"/>
                        <a:t>matrix</a:t>
                      </a:r>
                      <a:endParaRPr lang="en-GB" sz="1400" dirty="0"/>
                    </a:p>
                  </a:txBody>
                  <a:tcPr/>
                </a:tc>
                <a:tc>
                  <a:txBody>
                    <a:bodyPr/>
                    <a:lstStyle/>
                    <a:p>
                      <a:r>
                        <a:rPr lang="hr-HR" sz="1400" dirty="0" err="1"/>
                        <a:t>Non</a:t>
                      </a:r>
                      <a:r>
                        <a:rPr lang="hr-HR" sz="1400" dirty="0"/>
                        <a:t>-zero</a:t>
                      </a:r>
                      <a:endParaRPr lang="en-GB" sz="1400" dirty="0"/>
                    </a:p>
                  </a:txBody>
                  <a:tcPr/>
                </a:tc>
                <a:tc>
                  <a:txBody>
                    <a:bodyPr/>
                    <a:lstStyle/>
                    <a:p>
                      <a:r>
                        <a:rPr lang="hr-HR" sz="1400" dirty="0"/>
                        <a:t>&lt;</a:t>
                      </a:r>
                      <a:r>
                        <a:rPr lang="hr-HR" sz="1400" dirty="0" err="1"/>
                        <a:t>Compare</a:t>
                      </a:r>
                      <a:r>
                        <a:rPr lang="hr-HR" sz="1400" baseline="0" dirty="0"/>
                        <a:t> </a:t>
                      </a:r>
                      <a:r>
                        <a:rPr lang="hr-HR" sz="1400" baseline="0" dirty="0" err="1"/>
                        <a:t>predicted</a:t>
                      </a:r>
                      <a:r>
                        <a:rPr lang="hr-HR" sz="1400" baseline="0" dirty="0"/>
                        <a:t> </a:t>
                      </a:r>
                      <a:r>
                        <a:rPr lang="hr-HR" sz="1400" baseline="0" dirty="0" err="1"/>
                        <a:t>demand</a:t>
                      </a:r>
                      <a:r>
                        <a:rPr lang="hr-HR" sz="1400" baseline="0" dirty="0"/>
                        <a:t> to real </a:t>
                      </a:r>
                      <a:r>
                        <a:rPr lang="hr-HR" sz="1400" baseline="0" dirty="0" err="1"/>
                        <a:t>demand</a:t>
                      </a:r>
                      <a:r>
                        <a:rPr lang="hr-HR" sz="1400" baseline="0" dirty="0"/>
                        <a:t>&gt;</a:t>
                      </a:r>
                      <a:endParaRPr lang="en-GB" sz="1400" dirty="0"/>
                    </a:p>
                  </a:txBody>
                  <a:tcPr/>
                </a:tc>
                <a:extLst>
                  <a:ext uri="{0D108BD9-81ED-4DB2-BD59-A6C34878D82A}">
                    <a16:rowId xmlns:a16="http://schemas.microsoft.com/office/drawing/2014/main" val="10001"/>
                  </a:ext>
                </a:extLst>
              </a:tr>
              <a:tr h="370840">
                <a:tc>
                  <a:txBody>
                    <a:bodyPr/>
                    <a:lstStyle/>
                    <a:p>
                      <a:r>
                        <a:rPr lang="hr-HR" sz="1400" dirty="0" err="1"/>
                        <a:t>Technical</a:t>
                      </a:r>
                      <a:r>
                        <a:rPr lang="hr-HR" sz="1400" dirty="0"/>
                        <a:t> </a:t>
                      </a:r>
                      <a:r>
                        <a:rPr lang="hr-HR" sz="1400" dirty="0" err="1"/>
                        <a:t>costs</a:t>
                      </a:r>
                      <a:r>
                        <a:rPr lang="hr-HR" sz="1400" dirty="0"/>
                        <a:t> for </a:t>
                      </a:r>
                      <a:r>
                        <a:rPr lang="hr-HR" sz="1400" dirty="0" err="1"/>
                        <a:t>the</a:t>
                      </a:r>
                      <a:r>
                        <a:rPr lang="hr-HR" sz="1400" dirty="0"/>
                        <a:t> </a:t>
                      </a:r>
                      <a:r>
                        <a:rPr lang="hr-HR" sz="1400" dirty="0" err="1"/>
                        <a:t>utility</a:t>
                      </a:r>
                      <a:r>
                        <a:rPr lang="hr-HR" sz="1400" dirty="0"/>
                        <a:t> </a:t>
                      </a:r>
                      <a:r>
                        <a:rPr lang="hr-HR" sz="1400" dirty="0" err="1"/>
                        <a:t>and</a:t>
                      </a:r>
                      <a:r>
                        <a:rPr lang="hr-HR" sz="1400" dirty="0"/>
                        <a:t> </a:t>
                      </a:r>
                      <a:r>
                        <a:rPr lang="hr-HR" sz="1400" dirty="0" err="1"/>
                        <a:t>cummulative</a:t>
                      </a:r>
                      <a:r>
                        <a:rPr lang="hr-HR" sz="1400" dirty="0"/>
                        <a:t> </a:t>
                      </a:r>
                      <a:r>
                        <a:rPr lang="hr-HR" sz="1400" dirty="0" err="1"/>
                        <a:t>costs</a:t>
                      </a:r>
                      <a:r>
                        <a:rPr lang="hr-HR" sz="1400" dirty="0"/>
                        <a:t> </a:t>
                      </a:r>
                      <a:r>
                        <a:rPr lang="hr-HR" sz="1400" dirty="0" err="1"/>
                        <a:t>for</a:t>
                      </a:r>
                      <a:r>
                        <a:rPr lang="hr-HR" sz="1400" dirty="0"/>
                        <a:t> </a:t>
                      </a:r>
                      <a:r>
                        <a:rPr lang="hr-HR" sz="1400" dirty="0" err="1"/>
                        <a:t>customers</a:t>
                      </a:r>
                      <a:r>
                        <a:rPr lang="hr-HR" sz="1400" dirty="0"/>
                        <a:t> </a:t>
                      </a:r>
                      <a:r>
                        <a:rPr lang="hr-HR" sz="1400" dirty="0" err="1"/>
                        <a:t>lowered</a:t>
                      </a:r>
                      <a:endParaRPr lang="en-GB" sz="1400" dirty="0"/>
                    </a:p>
                  </a:txBody>
                  <a:tcPr/>
                </a:tc>
                <a:tc>
                  <a:txBody>
                    <a:bodyPr/>
                    <a:lstStyle/>
                    <a:p>
                      <a:r>
                        <a:rPr lang="hr-HR" sz="1400" dirty="0"/>
                        <a:t>5%</a:t>
                      </a:r>
                      <a:endParaRPr lang="en-GB" sz="1400" dirty="0"/>
                    </a:p>
                  </a:txBody>
                  <a:tcPr/>
                </a:tc>
                <a:tc>
                  <a:txBody>
                    <a:bodyPr/>
                    <a:lstStyle/>
                    <a:p>
                      <a:r>
                        <a:rPr lang="hr-HR" sz="1400" dirty="0" err="1"/>
                        <a:t>Needs</a:t>
                      </a:r>
                      <a:r>
                        <a:rPr lang="hr-HR" sz="1400" dirty="0"/>
                        <a:t> </a:t>
                      </a:r>
                      <a:r>
                        <a:rPr lang="hr-HR" sz="1400" dirty="0" err="1"/>
                        <a:t>longer</a:t>
                      </a:r>
                      <a:r>
                        <a:rPr lang="hr-HR" sz="1400" dirty="0"/>
                        <a:t> period </a:t>
                      </a:r>
                      <a:r>
                        <a:rPr lang="hr-HR" sz="1400" dirty="0" err="1"/>
                        <a:t>of</a:t>
                      </a:r>
                      <a:r>
                        <a:rPr lang="hr-HR" sz="1400" dirty="0"/>
                        <a:t> </a:t>
                      </a:r>
                      <a:r>
                        <a:rPr lang="hr-HR" sz="1400" dirty="0" err="1"/>
                        <a:t>validation</a:t>
                      </a:r>
                      <a:endParaRPr lang="en-GB" sz="1400" dirty="0"/>
                    </a:p>
                  </a:txBody>
                  <a:tcPr/>
                </a:tc>
                <a:extLst>
                  <a:ext uri="{0D108BD9-81ED-4DB2-BD59-A6C34878D82A}">
                    <a16:rowId xmlns:a16="http://schemas.microsoft.com/office/drawing/2014/main" val="10002"/>
                  </a:ext>
                </a:extLst>
              </a:tr>
            </a:tbl>
          </a:graphicData>
        </a:graphic>
      </p:graphicFrame>
      <p:pic>
        <p:nvPicPr>
          <p:cNvPr id="1026" name="Picture 2"/>
          <p:cNvPicPr>
            <a:picLocks noChangeAspect="1" noChangeArrowheads="1"/>
          </p:cNvPicPr>
          <p:nvPr/>
        </p:nvPicPr>
        <p:blipFill>
          <a:blip r:embed="rId4" cstate="print"/>
          <a:srcRect/>
          <a:stretch>
            <a:fillRect/>
          </a:stretch>
        </p:blipFill>
        <p:spPr bwMode="auto">
          <a:xfrm>
            <a:off x="311953" y="1426379"/>
            <a:ext cx="4026364" cy="1704975"/>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rot="5400000">
            <a:off x="1741247" y="3257035"/>
            <a:ext cx="1019177" cy="4000812"/>
          </a:xfrm>
          <a:prstGeom prst="rect">
            <a:avLst/>
          </a:prstGeom>
          <a:noFill/>
          <a:ln w="9525">
            <a:noFill/>
            <a:miter lim="800000"/>
            <a:headEnd/>
            <a:tailEnd/>
          </a:ln>
        </p:spPr>
      </p:pic>
    </p:spTree>
    <p:extLst>
      <p:ext uri="{BB962C8B-B14F-4D97-AF65-F5344CB8AC3E}">
        <p14:creationId xmlns:p14="http://schemas.microsoft.com/office/powerpoint/2010/main" val="369483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http://www.urbanwater-ict.eu</a:t>
            </a:r>
          </a:p>
        </p:txBody>
      </p:sp>
      <p:sp>
        <p:nvSpPr>
          <p:cNvPr id="12" name="2 Marcador de contenido"/>
          <p:cNvSpPr txBox="1">
            <a:spLocks/>
          </p:cNvSpPr>
          <p:nvPr/>
        </p:nvSpPr>
        <p:spPr>
          <a:xfrm>
            <a:off x="648205" y="976262"/>
            <a:ext cx="4214740"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hr-HR" sz="2200" b="1" dirty="0" err="1">
                <a:solidFill>
                  <a:schemeClr val="tx1"/>
                </a:solidFill>
                <a:latin typeface="Arial Narrow" panose="020B0606020202030204" pitchFamily="34" charset="0"/>
              </a:rPr>
              <a:t>Detailed</a:t>
            </a:r>
            <a:r>
              <a:rPr lang="hr-HR" sz="2200" b="1" dirty="0">
                <a:solidFill>
                  <a:schemeClr val="tx1"/>
                </a:solidFill>
                <a:latin typeface="Arial Narrow" panose="020B0606020202030204" pitchFamily="34" charset="0"/>
              </a:rPr>
              <a:t> </a:t>
            </a:r>
            <a:r>
              <a:rPr lang="hr-HR" sz="2200" b="1" dirty="0" err="1">
                <a:solidFill>
                  <a:schemeClr val="tx1"/>
                </a:solidFill>
                <a:latin typeface="Arial Narrow" panose="020B0606020202030204" pitchFamily="34" charset="0"/>
              </a:rPr>
              <a:t>Indoor</a:t>
            </a:r>
            <a:r>
              <a:rPr lang="hr-HR" sz="2200" b="1" dirty="0">
                <a:solidFill>
                  <a:schemeClr val="tx1"/>
                </a:solidFill>
                <a:latin typeface="Arial Narrow" panose="020B0606020202030204" pitchFamily="34" charset="0"/>
              </a:rPr>
              <a:t> </a:t>
            </a:r>
            <a:r>
              <a:rPr lang="hr-HR" sz="2200" b="1" dirty="0" err="1">
                <a:solidFill>
                  <a:schemeClr val="tx1"/>
                </a:solidFill>
                <a:latin typeface="Arial Narrow" panose="020B0606020202030204" pitchFamily="34" charset="0"/>
              </a:rPr>
              <a:t>Consumption</a:t>
            </a:r>
            <a:r>
              <a:rPr lang="hr-HR" sz="2200" b="1" dirty="0">
                <a:solidFill>
                  <a:schemeClr val="tx1"/>
                </a:solidFill>
                <a:latin typeface="Arial Narrow" panose="020B0606020202030204" pitchFamily="34" charset="0"/>
              </a:rPr>
              <a:t> Model</a:t>
            </a:r>
            <a:endParaRPr lang="en-GB" sz="2200" b="1" dirty="0">
              <a:solidFill>
                <a:schemeClr val="tx1"/>
              </a:solidFill>
              <a:latin typeface="Arial Narrow" panose="020B0606020202030204" pitchFamily="34" charset="0"/>
            </a:endParaRP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4736981" y="1389401"/>
            <a:ext cx="4035543" cy="1081039"/>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hr-HR" sz="1400" dirty="0" err="1">
                <a:solidFill>
                  <a:schemeClr val="tx1"/>
                </a:solidFill>
                <a:latin typeface="Arial Narrow" panose="020B0606020202030204" pitchFamily="34" charset="0"/>
              </a:rPr>
              <a:t>Features</a:t>
            </a:r>
            <a:r>
              <a:rPr lang="hr-HR" sz="1400" dirty="0">
                <a:solidFill>
                  <a:schemeClr val="tx1"/>
                </a:solidFill>
                <a:latin typeface="Arial Narrow" panose="020B0606020202030204" pitchFamily="34" charset="0"/>
              </a:rPr>
              <a:t>:</a:t>
            </a:r>
          </a:p>
          <a:p>
            <a:pPr marL="17858">
              <a:spcAft>
                <a:spcPts val="900"/>
              </a:spcAft>
            </a:pPr>
            <a:r>
              <a:rPr lang="hr-HR" sz="1400" dirty="0" err="1">
                <a:solidFill>
                  <a:schemeClr val="tx1"/>
                </a:solidFill>
                <a:latin typeface="Arial Narrow" panose="020B0606020202030204" pitchFamily="34" charset="0"/>
              </a:rPr>
              <a:t>derived</a:t>
            </a:r>
            <a:r>
              <a:rPr lang="hr-HR" sz="1400" dirty="0">
                <a:solidFill>
                  <a:schemeClr val="tx1"/>
                </a:solidFill>
                <a:latin typeface="Arial Narrow" panose="020B0606020202030204" pitchFamily="34" charset="0"/>
              </a:rPr>
              <a:t> procedure for </a:t>
            </a:r>
            <a:r>
              <a:rPr lang="hr-HR" sz="1400" dirty="0" err="1">
                <a:solidFill>
                  <a:schemeClr val="tx1"/>
                </a:solidFill>
                <a:latin typeface="Arial Narrow" panose="020B0606020202030204" pitchFamily="34" charset="0"/>
              </a:rPr>
              <a:t>accurate</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delination</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of</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consumptions</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recorded</a:t>
            </a:r>
            <a:r>
              <a:rPr lang="hr-HR" sz="1400" dirty="0">
                <a:solidFill>
                  <a:schemeClr val="tx1"/>
                </a:solidFill>
                <a:latin typeface="Arial Narrow" panose="020B0606020202030204" pitchFamily="34" charset="0"/>
              </a:rPr>
              <a:t> on </a:t>
            </a:r>
            <a:r>
              <a:rPr lang="hr-HR" sz="1400" dirty="0" err="1">
                <a:solidFill>
                  <a:schemeClr val="tx1"/>
                </a:solidFill>
                <a:latin typeface="Arial Narrow" panose="020B0606020202030204" pitchFamily="34" charset="0"/>
              </a:rPr>
              <a:t>commercial</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meters</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with</a:t>
            </a:r>
            <a:r>
              <a:rPr lang="hr-HR" sz="1400" dirty="0">
                <a:solidFill>
                  <a:schemeClr val="tx1"/>
                </a:solidFill>
                <a:latin typeface="Arial Narrow" panose="020B0606020202030204" pitchFamily="34" charset="0"/>
              </a:rPr>
              <a:t> 1 </a:t>
            </a:r>
            <a:r>
              <a:rPr lang="hr-HR" sz="1400" dirty="0" err="1">
                <a:solidFill>
                  <a:schemeClr val="tx1"/>
                </a:solidFill>
                <a:latin typeface="Arial Narrow" panose="020B0606020202030204" pitchFamily="34" charset="0"/>
              </a:rPr>
              <a:t>liter</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quantization</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level</a:t>
            </a:r>
            <a:endParaRPr lang="hr-HR" sz="1400" dirty="0">
              <a:solidFill>
                <a:schemeClr val="tx1"/>
              </a:solidFill>
              <a:latin typeface="Arial Narrow" panose="020B0606020202030204" pitchFamily="34" charset="0"/>
            </a:endParaRPr>
          </a:p>
          <a:p>
            <a:pPr marL="17858">
              <a:spcAft>
                <a:spcPts val="900"/>
              </a:spcAft>
            </a:pPr>
            <a:r>
              <a:rPr lang="hr-HR" sz="1400" dirty="0">
                <a:solidFill>
                  <a:schemeClr val="tx1"/>
                </a:solidFill>
                <a:latin typeface="Arial Narrow" panose="020B0606020202030204" pitchFamily="34" charset="0"/>
              </a:rPr>
              <a:t>data base </a:t>
            </a:r>
            <a:r>
              <a:rPr lang="hr-HR" sz="1400" dirty="0" err="1">
                <a:solidFill>
                  <a:schemeClr val="tx1"/>
                </a:solidFill>
                <a:latin typeface="Arial Narrow" panose="020B0606020202030204" pitchFamily="34" charset="0"/>
              </a:rPr>
              <a:t>of</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pre</a:t>
            </a:r>
            <a:r>
              <a:rPr lang="hr-HR" sz="1400" dirty="0">
                <a:solidFill>
                  <a:schemeClr val="tx1"/>
                </a:solidFill>
                <a:latin typeface="Arial Narrow" panose="020B0606020202030204" pitchFamily="34" charset="0"/>
              </a:rPr>
              <a:t>-</a:t>
            </a:r>
            <a:r>
              <a:rPr lang="hr-HR" sz="1400" dirty="0" err="1">
                <a:solidFill>
                  <a:schemeClr val="tx1"/>
                </a:solidFill>
                <a:latin typeface="Arial Narrow" panose="020B0606020202030204" pitchFamily="34" charset="0"/>
              </a:rPr>
              <a:t>tuned</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models</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from</a:t>
            </a:r>
            <a:r>
              <a:rPr lang="hr-HR" sz="1400" dirty="0">
                <a:solidFill>
                  <a:schemeClr val="tx1"/>
                </a:solidFill>
                <a:latin typeface="Arial Narrow" panose="020B0606020202030204" pitchFamily="34" charset="0"/>
              </a:rPr>
              <a:t> UK </a:t>
            </a:r>
            <a:r>
              <a:rPr lang="hr-HR" sz="1400" dirty="0" err="1">
                <a:solidFill>
                  <a:schemeClr val="tx1"/>
                </a:solidFill>
                <a:latin typeface="Arial Narrow" panose="020B0606020202030204" pitchFamily="34" charset="0"/>
              </a:rPr>
              <a:t>households</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used</a:t>
            </a:r>
            <a:r>
              <a:rPr lang="hr-HR" sz="1400" dirty="0">
                <a:solidFill>
                  <a:schemeClr val="tx1"/>
                </a:solidFill>
                <a:latin typeface="Arial Narrow" panose="020B0606020202030204" pitchFamily="34" charset="0"/>
              </a:rPr>
              <a:t> to </a:t>
            </a:r>
            <a:r>
              <a:rPr lang="hr-HR" sz="1400" dirty="0" err="1">
                <a:solidFill>
                  <a:schemeClr val="tx1"/>
                </a:solidFill>
                <a:latin typeface="Arial Narrow" panose="020B0606020202030204" pitchFamily="34" charset="0"/>
              </a:rPr>
              <a:t>perform</a:t>
            </a:r>
            <a:r>
              <a:rPr lang="hr-HR" sz="1400" dirty="0">
                <a:solidFill>
                  <a:schemeClr val="tx1"/>
                </a:solidFill>
                <a:latin typeface="Arial Narrow" panose="020B0606020202030204" pitchFamily="34" charset="0"/>
              </a:rPr>
              <a:t> DICM </a:t>
            </a:r>
            <a:r>
              <a:rPr lang="hr-HR" sz="1400" dirty="0" err="1">
                <a:solidFill>
                  <a:schemeClr val="tx1"/>
                </a:solidFill>
                <a:latin typeface="Arial Narrow" panose="020B0606020202030204" pitchFamily="34" charset="0"/>
              </a:rPr>
              <a:t>commissioning</a:t>
            </a:r>
            <a:r>
              <a:rPr lang="hr-HR" sz="1400" dirty="0">
                <a:solidFill>
                  <a:schemeClr val="tx1"/>
                </a:solidFill>
                <a:latin typeface="Arial Narrow" panose="020B0606020202030204" pitchFamily="34" charset="0"/>
              </a:rPr>
              <a:t> for </a:t>
            </a:r>
            <a:r>
              <a:rPr lang="hr-HR" sz="1400" dirty="0" err="1">
                <a:solidFill>
                  <a:schemeClr val="tx1"/>
                </a:solidFill>
                <a:latin typeface="Arial Narrow" panose="020B0606020202030204" pitchFamily="34" charset="0"/>
              </a:rPr>
              <a:t>newly</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entering</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end</a:t>
            </a:r>
            <a:r>
              <a:rPr lang="hr-HR" sz="1400" dirty="0">
                <a:solidFill>
                  <a:schemeClr val="tx1"/>
                </a:solidFill>
                <a:latin typeface="Arial Narrow" panose="020B0606020202030204" pitchFamily="34" charset="0"/>
              </a:rPr>
              <a:t>-</a:t>
            </a:r>
            <a:r>
              <a:rPr lang="hr-HR" sz="1400" dirty="0" err="1">
                <a:solidFill>
                  <a:schemeClr val="tx1"/>
                </a:solidFill>
                <a:latin typeface="Arial Narrow" panose="020B0606020202030204" pitchFamily="34" charset="0"/>
              </a:rPr>
              <a:t>customer</a:t>
            </a:r>
            <a:endParaRPr lang="en-GB" sz="1400" dirty="0">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13" name="2 Marcador de contenido"/>
          <p:cNvSpPr txBox="1">
            <a:spLocks/>
          </p:cNvSpPr>
          <p:nvPr/>
        </p:nvSpPr>
        <p:spPr>
          <a:xfrm>
            <a:off x="250431" y="3455091"/>
            <a:ext cx="4321570" cy="74284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hr-HR" sz="1400" dirty="0">
                <a:solidFill>
                  <a:schemeClr val="tx1"/>
                </a:solidFill>
                <a:latin typeface="Arial Narrow" panose="020B0606020202030204" pitchFamily="34" charset="0"/>
              </a:rPr>
              <a:t>15 users with high resolution meters in Almeria on-line, with results presented via Customer On-line Portal through which feedback from customers is also sought</a:t>
            </a:r>
          </a:p>
          <a:p>
            <a:pPr marL="17858">
              <a:spcAft>
                <a:spcPts val="900"/>
              </a:spcAft>
            </a:pPr>
            <a:r>
              <a:rPr lang="hr-HR" sz="1400" dirty="0">
                <a:solidFill>
                  <a:schemeClr val="tx1"/>
                </a:solidFill>
                <a:latin typeface="Arial Narrow" panose="020B0606020202030204" pitchFamily="34" charset="0"/>
              </a:rPr>
              <a:t>15 </a:t>
            </a:r>
            <a:r>
              <a:rPr lang="hr-HR" sz="1400" dirty="0" err="1">
                <a:solidFill>
                  <a:schemeClr val="tx1"/>
                </a:solidFill>
                <a:latin typeface="Arial Narrow" panose="020B0606020202030204" pitchFamily="34" charset="0"/>
              </a:rPr>
              <a:t>users</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with</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high</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resolution</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meters</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in</a:t>
            </a:r>
            <a:r>
              <a:rPr lang="hr-HR" sz="1400" dirty="0">
                <a:solidFill>
                  <a:schemeClr val="tx1"/>
                </a:solidFill>
                <a:latin typeface="Arial Narrow" panose="020B0606020202030204" pitchFamily="34" charset="0"/>
              </a:rPr>
              <a:t> </a:t>
            </a:r>
            <a:r>
              <a:rPr lang="hr-HR" sz="1400" dirty="0" err="1">
                <a:solidFill>
                  <a:schemeClr val="tx1"/>
                </a:solidFill>
                <a:latin typeface="Arial Narrow" panose="020B0606020202030204" pitchFamily="34" charset="0"/>
              </a:rPr>
              <a:t>Janovice</a:t>
            </a:r>
            <a:endParaRPr lang="en-GB" dirty="0">
              <a:latin typeface="Arial Narrow" panose="020B0606020202030204" pitchFamily="34" charset="0"/>
            </a:endParaRPr>
          </a:p>
        </p:txBody>
      </p:sp>
      <p:graphicFrame>
        <p:nvGraphicFramePr>
          <p:cNvPr id="2" name="Table 1"/>
          <p:cNvGraphicFramePr>
            <a:graphicFrameLocks noGrp="1"/>
          </p:cNvGraphicFramePr>
          <p:nvPr>
            <p:extLst/>
          </p:nvPr>
        </p:nvGraphicFramePr>
        <p:xfrm>
          <a:off x="4480660" y="3497355"/>
          <a:ext cx="4470231" cy="2260600"/>
        </p:xfrm>
        <a:graphic>
          <a:graphicData uri="http://schemas.openxmlformats.org/drawingml/2006/table">
            <a:tbl>
              <a:tblPr firstRow="1" bandRow="1">
                <a:tableStyleId>{5C22544A-7EE6-4342-B048-85BDC9FD1C3A}</a:tableStyleId>
              </a:tblPr>
              <a:tblGrid>
                <a:gridCol w="1840874">
                  <a:extLst>
                    <a:ext uri="{9D8B030D-6E8A-4147-A177-3AD203B41FA5}">
                      <a16:colId xmlns:a16="http://schemas.microsoft.com/office/drawing/2014/main" val="20000"/>
                    </a:ext>
                  </a:extLst>
                </a:gridCol>
                <a:gridCol w="1243914">
                  <a:extLst>
                    <a:ext uri="{9D8B030D-6E8A-4147-A177-3AD203B41FA5}">
                      <a16:colId xmlns:a16="http://schemas.microsoft.com/office/drawing/2014/main" val="20001"/>
                    </a:ext>
                  </a:extLst>
                </a:gridCol>
                <a:gridCol w="1385443">
                  <a:extLst>
                    <a:ext uri="{9D8B030D-6E8A-4147-A177-3AD203B41FA5}">
                      <a16:colId xmlns:a16="http://schemas.microsoft.com/office/drawing/2014/main" val="20002"/>
                    </a:ext>
                  </a:extLst>
                </a:gridCol>
              </a:tblGrid>
              <a:tr h="370840">
                <a:tc>
                  <a:txBody>
                    <a:bodyPr/>
                    <a:lstStyle/>
                    <a:p>
                      <a:r>
                        <a:rPr lang="en-GB" sz="1400" dirty="0"/>
                        <a:t>KPIs</a:t>
                      </a:r>
                    </a:p>
                  </a:txBody>
                  <a:tcPr/>
                </a:tc>
                <a:tc>
                  <a:txBody>
                    <a:bodyPr/>
                    <a:lstStyle/>
                    <a:p>
                      <a:r>
                        <a:rPr lang="en-GB" sz="1400" dirty="0"/>
                        <a:t>Expected</a:t>
                      </a:r>
                    </a:p>
                  </a:txBody>
                  <a:tcPr/>
                </a:tc>
                <a:tc>
                  <a:txBody>
                    <a:bodyPr/>
                    <a:lstStyle/>
                    <a:p>
                      <a:r>
                        <a:rPr lang="en-GB" sz="1400" dirty="0"/>
                        <a:t>Preliminary</a:t>
                      </a:r>
                    </a:p>
                  </a:txBody>
                  <a:tcPr/>
                </a:tc>
                <a:extLst>
                  <a:ext uri="{0D108BD9-81ED-4DB2-BD59-A6C34878D82A}">
                    <a16:rowId xmlns:a16="http://schemas.microsoft.com/office/drawing/2014/main" val="10000"/>
                  </a:ext>
                </a:extLst>
              </a:tr>
              <a:tr h="370840">
                <a:tc>
                  <a:txBody>
                    <a:bodyPr/>
                    <a:lstStyle/>
                    <a:p>
                      <a:r>
                        <a:rPr lang="hr-HR" sz="1400" baseline="0" dirty="0"/>
                        <a:t>P</a:t>
                      </a:r>
                      <a:r>
                        <a:rPr lang="en-US" sz="1400" baseline="0" dirty="0" err="1"/>
                        <a:t>ercentage</a:t>
                      </a:r>
                      <a:r>
                        <a:rPr lang="en-US" sz="1400" baseline="0" dirty="0"/>
                        <a:t> of the correctly classified water usages</a:t>
                      </a:r>
                      <a:r>
                        <a:rPr lang="hr-HR" sz="1400" baseline="0" dirty="0"/>
                        <a:t> </a:t>
                      </a:r>
                      <a:endParaRPr lang="en-GB" sz="1400" dirty="0"/>
                    </a:p>
                  </a:txBody>
                  <a:tcPr/>
                </a:tc>
                <a:tc>
                  <a:txBody>
                    <a:bodyPr/>
                    <a:lstStyle/>
                    <a:p>
                      <a:r>
                        <a:rPr lang="hr-HR" sz="1400" dirty="0"/>
                        <a:t>60-70%</a:t>
                      </a:r>
                      <a:endParaRPr lang="en-GB" sz="1400" dirty="0"/>
                    </a:p>
                  </a:txBody>
                  <a:tcPr/>
                </a:tc>
                <a:tc>
                  <a:txBody>
                    <a:bodyPr/>
                    <a:lstStyle/>
                    <a:p>
                      <a:r>
                        <a:rPr lang="hr-HR" sz="1400" dirty="0"/>
                        <a:t>&lt;Interactive work&gt;</a:t>
                      </a:r>
                      <a:endParaRPr lang="en-GB" sz="1400" dirty="0"/>
                    </a:p>
                  </a:txBody>
                  <a:tcPr/>
                </a:tc>
                <a:extLst>
                  <a:ext uri="{0D108BD9-81ED-4DB2-BD59-A6C34878D82A}">
                    <a16:rowId xmlns:a16="http://schemas.microsoft.com/office/drawing/2014/main" val="10001"/>
                  </a:ext>
                </a:extLst>
              </a:tr>
              <a:tr h="370840">
                <a:tc>
                  <a:txBody>
                    <a:bodyPr/>
                    <a:lstStyle/>
                    <a:p>
                      <a:r>
                        <a:rPr lang="hr-HR" sz="1400" dirty="0"/>
                        <a:t>A</a:t>
                      </a:r>
                      <a:r>
                        <a:rPr lang="en-US" sz="1400" dirty="0" err="1"/>
                        <a:t>bility</a:t>
                      </a:r>
                      <a:r>
                        <a:rPr lang="en-US" sz="1400" dirty="0"/>
                        <a:t> to improve the characterization model for a particular household based on the users feedback</a:t>
                      </a:r>
                      <a:endParaRPr lang="en-GB" sz="1400" dirty="0"/>
                    </a:p>
                  </a:txBody>
                  <a:tcPr/>
                </a:tc>
                <a:tc>
                  <a:txBody>
                    <a:bodyPr/>
                    <a:lstStyle/>
                    <a:p>
                      <a:r>
                        <a:rPr lang="hr-HR" sz="1400" dirty="0" err="1"/>
                        <a:t>Accuracy</a:t>
                      </a:r>
                      <a:r>
                        <a:rPr lang="hr-HR" sz="1400" dirty="0"/>
                        <a:t> </a:t>
                      </a:r>
                      <a:r>
                        <a:rPr lang="hr-HR" sz="1400" dirty="0" err="1"/>
                        <a:t>increased</a:t>
                      </a:r>
                      <a:endParaRPr lang="en-GB" sz="1400" dirty="0"/>
                    </a:p>
                  </a:txBody>
                  <a:tcPr/>
                </a:tc>
                <a:tc>
                  <a:txBody>
                    <a:bodyPr/>
                    <a:lstStyle/>
                    <a:p>
                      <a:r>
                        <a:rPr lang="hr-HR" sz="1400" dirty="0" err="1"/>
                        <a:t>Needs</a:t>
                      </a:r>
                      <a:r>
                        <a:rPr lang="hr-HR" sz="1400" dirty="0"/>
                        <a:t> </a:t>
                      </a:r>
                      <a:r>
                        <a:rPr lang="hr-HR" sz="1400" dirty="0" err="1"/>
                        <a:t>longer</a:t>
                      </a:r>
                      <a:r>
                        <a:rPr lang="hr-HR" sz="1400" dirty="0"/>
                        <a:t> period </a:t>
                      </a:r>
                      <a:r>
                        <a:rPr lang="hr-HR" sz="1400" dirty="0" err="1"/>
                        <a:t>of</a:t>
                      </a:r>
                      <a:r>
                        <a:rPr lang="hr-HR" sz="1400" dirty="0"/>
                        <a:t> </a:t>
                      </a:r>
                      <a:r>
                        <a:rPr lang="hr-HR" sz="1400" dirty="0" err="1"/>
                        <a:t>validation</a:t>
                      </a:r>
                      <a:endParaRPr lang="en-GB" sz="1400" dirty="0"/>
                    </a:p>
                  </a:txBody>
                  <a:tcPr/>
                </a:tc>
                <a:extLst>
                  <a:ext uri="{0D108BD9-81ED-4DB2-BD59-A6C34878D82A}">
                    <a16:rowId xmlns:a16="http://schemas.microsoft.com/office/drawing/2014/main" val="10002"/>
                  </a:ext>
                </a:extLst>
              </a:tr>
            </a:tbl>
          </a:graphicData>
        </a:graphic>
      </p:graphicFrame>
      <p:pic>
        <p:nvPicPr>
          <p:cNvPr id="2050" name="Picture 2"/>
          <p:cNvPicPr>
            <a:picLocks noChangeAspect="1" noChangeArrowheads="1"/>
          </p:cNvPicPr>
          <p:nvPr/>
        </p:nvPicPr>
        <p:blipFill>
          <a:blip r:embed="rId4" cstate="print"/>
          <a:srcRect/>
          <a:stretch>
            <a:fillRect/>
          </a:stretch>
        </p:blipFill>
        <p:spPr bwMode="auto">
          <a:xfrm>
            <a:off x="831849" y="4536887"/>
            <a:ext cx="2971366" cy="1599207"/>
          </a:xfrm>
          <a:prstGeom prst="rect">
            <a:avLst/>
          </a:prstGeom>
          <a:noFill/>
          <a:ln w="9525">
            <a:noFill/>
            <a:miter lim="800000"/>
            <a:headEnd/>
            <a:tailEnd/>
          </a:ln>
        </p:spPr>
      </p:pic>
      <p:pic>
        <p:nvPicPr>
          <p:cNvPr id="15" name="Picture 14" descr="Screen Clipping"/>
          <p:cNvPicPr>
            <a:picLocks noChangeAspect="1"/>
          </p:cNvPicPr>
          <p:nvPr/>
        </p:nvPicPr>
        <p:blipFill>
          <a:blip r:embed="rId5" cstate="print">
            <a:extLst>
              <a:ext uri="{28A0092B-C50C-407E-A947-70E740481C1C}">
                <a14:useLocalDpi xmlns:a14="http://schemas.microsoft.com/office/drawing/2010/main" val="0"/>
              </a:ext>
            </a:extLst>
          </a:blip>
          <a:srcRect l="49548" b="10288"/>
          <a:stretch>
            <a:fillRect/>
          </a:stretch>
        </p:blipFill>
        <p:spPr>
          <a:xfrm>
            <a:off x="1231643" y="1490059"/>
            <a:ext cx="2313990" cy="1932408"/>
          </a:xfrm>
          <a:prstGeom prst="rect">
            <a:avLst/>
          </a:prstGeom>
        </p:spPr>
      </p:pic>
    </p:spTree>
    <p:extLst>
      <p:ext uri="{BB962C8B-B14F-4D97-AF65-F5344CB8AC3E}">
        <p14:creationId xmlns:p14="http://schemas.microsoft.com/office/powerpoint/2010/main" val="312072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http://www.urbanwater-ict.eu</a:t>
            </a:r>
          </a:p>
        </p:txBody>
      </p:sp>
      <p:sp>
        <p:nvSpPr>
          <p:cNvPr id="12" name="2 Marcador de contenido"/>
          <p:cNvSpPr txBox="1">
            <a:spLocks/>
          </p:cNvSpPr>
          <p:nvPr/>
        </p:nvSpPr>
        <p:spPr>
          <a:xfrm>
            <a:off x="648205" y="976262"/>
            <a:ext cx="2794792"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Customer On-line Portal</a:t>
            </a: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3835255" y="1414083"/>
            <a:ext cx="4349894" cy="1081039"/>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Web based on-line platform accessed  through any smart device.</a:t>
            </a:r>
          </a:p>
          <a:p>
            <a:pPr marL="17858">
              <a:spcAft>
                <a:spcPts val="900"/>
              </a:spcAft>
            </a:pPr>
            <a:r>
              <a:rPr lang="en-GB" sz="1400" dirty="0">
                <a:solidFill>
                  <a:schemeClr val="tx1"/>
                </a:solidFill>
                <a:latin typeface="Arial Narrow" panose="020B0606020202030204" pitchFamily="34" charset="0"/>
              </a:rPr>
              <a:t>Allows customers to monitor their real-time consumption as well as see their water consumption forecasts. </a:t>
            </a:r>
          </a:p>
          <a:p>
            <a:pPr marL="17858">
              <a:spcAft>
                <a:spcPts val="900"/>
              </a:spcAft>
            </a:pPr>
            <a:r>
              <a:rPr lang="en-GB" sz="1400" dirty="0">
                <a:solidFill>
                  <a:schemeClr val="tx1"/>
                </a:solidFill>
                <a:latin typeface="Arial Narrow" panose="020B0606020202030204" pitchFamily="34" charset="0"/>
              </a:rPr>
              <a:t>Displays customers statistics and patterns and allows two way communications between utility and customers</a:t>
            </a:r>
          </a:p>
        </p:txBody>
      </p:sp>
      <p:pic>
        <p:nvPicPr>
          <p:cNvPr id="3" name="Picture 2"/>
          <p:cNvPicPr>
            <a:picLocks noChangeAspect="1"/>
          </p:cNvPicPr>
          <p:nvPr/>
        </p:nvPicPr>
        <p:blipFill>
          <a:blip r:embed="rId4"/>
          <a:stretch>
            <a:fillRect/>
          </a:stretch>
        </p:blipFill>
        <p:spPr>
          <a:xfrm>
            <a:off x="607935" y="1449653"/>
            <a:ext cx="2835062" cy="1363144"/>
          </a:xfrm>
          <a:prstGeom prst="rect">
            <a:avLst/>
          </a:prstGeom>
        </p:spPr>
      </p:pic>
      <p:sp>
        <p:nvSpPr>
          <p:cNvPr id="15" name="2 Marcador de contenido"/>
          <p:cNvSpPr txBox="1">
            <a:spLocks/>
          </p:cNvSpPr>
          <p:nvPr/>
        </p:nvSpPr>
        <p:spPr>
          <a:xfrm>
            <a:off x="637528" y="5397916"/>
            <a:ext cx="7779257" cy="1009624"/>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Current conclusions are derived mainly from feedback received from Customer Care departments in the utilities.</a:t>
            </a:r>
          </a:p>
          <a:p>
            <a:pPr marL="17858">
              <a:spcAft>
                <a:spcPts val="900"/>
              </a:spcAft>
            </a:pPr>
            <a:r>
              <a:rPr lang="en-GB" sz="1400" dirty="0">
                <a:solidFill>
                  <a:schemeClr val="tx1"/>
                </a:solidFill>
                <a:latin typeface="Arial Narrow" panose="020B0606020202030204" pitchFamily="34" charset="0"/>
              </a:rPr>
              <a:t>In the final version of the validation reports an analysis the changes in customers behaviour and its relation with their activity in the platform will be provided.</a:t>
            </a:r>
            <a:endParaRPr lang="en-GB" sz="1400" dirty="0">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graphicFrame>
        <p:nvGraphicFramePr>
          <p:cNvPr id="2" name="Table 1"/>
          <p:cNvGraphicFramePr>
            <a:graphicFrameLocks noGrp="1"/>
          </p:cNvGraphicFramePr>
          <p:nvPr>
            <p:extLst/>
          </p:nvPr>
        </p:nvGraphicFramePr>
        <p:xfrm>
          <a:off x="648205" y="2954436"/>
          <a:ext cx="3352701" cy="2443480"/>
        </p:xfrm>
        <a:graphic>
          <a:graphicData uri="http://schemas.openxmlformats.org/drawingml/2006/table">
            <a:tbl>
              <a:tblPr firstRow="1" bandRow="1">
                <a:tableStyleId>{5C22544A-7EE6-4342-B048-85BDC9FD1C3A}</a:tableStyleId>
              </a:tblPr>
              <a:tblGrid>
                <a:gridCol w="1117567">
                  <a:extLst>
                    <a:ext uri="{9D8B030D-6E8A-4147-A177-3AD203B41FA5}">
                      <a16:colId xmlns:a16="http://schemas.microsoft.com/office/drawing/2014/main" val="20000"/>
                    </a:ext>
                  </a:extLst>
                </a:gridCol>
                <a:gridCol w="1117567">
                  <a:extLst>
                    <a:ext uri="{9D8B030D-6E8A-4147-A177-3AD203B41FA5}">
                      <a16:colId xmlns:a16="http://schemas.microsoft.com/office/drawing/2014/main" val="20001"/>
                    </a:ext>
                  </a:extLst>
                </a:gridCol>
                <a:gridCol w="1117567">
                  <a:extLst>
                    <a:ext uri="{9D8B030D-6E8A-4147-A177-3AD203B41FA5}">
                      <a16:colId xmlns:a16="http://schemas.microsoft.com/office/drawing/2014/main" val="20002"/>
                    </a:ext>
                  </a:extLst>
                </a:gridCol>
              </a:tblGrid>
              <a:tr h="370840">
                <a:tc>
                  <a:txBody>
                    <a:bodyPr/>
                    <a:lstStyle/>
                    <a:p>
                      <a:r>
                        <a:rPr lang="en-GB" sz="1400" dirty="0"/>
                        <a:t>KPIs</a:t>
                      </a:r>
                    </a:p>
                  </a:txBody>
                  <a:tcPr/>
                </a:tc>
                <a:tc>
                  <a:txBody>
                    <a:bodyPr/>
                    <a:lstStyle/>
                    <a:p>
                      <a:r>
                        <a:rPr lang="en-GB" sz="1400" dirty="0"/>
                        <a:t>Expected</a:t>
                      </a:r>
                    </a:p>
                  </a:txBody>
                  <a:tcPr/>
                </a:tc>
                <a:tc>
                  <a:txBody>
                    <a:bodyPr/>
                    <a:lstStyle/>
                    <a:p>
                      <a:r>
                        <a:rPr lang="en-GB" sz="1400" dirty="0"/>
                        <a:t>Preliminary</a:t>
                      </a:r>
                    </a:p>
                  </a:txBody>
                  <a:tcPr/>
                </a:tc>
                <a:extLst>
                  <a:ext uri="{0D108BD9-81ED-4DB2-BD59-A6C34878D82A}">
                    <a16:rowId xmlns:a16="http://schemas.microsoft.com/office/drawing/2014/main" val="10000"/>
                  </a:ext>
                </a:extLst>
              </a:tr>
              <a:tr h="370840">
                <a:tc>
                  <a:txBody>
                    <a:bodyPr/>
                    <a:lstStyle/>
                    <a:p>
                      <a:r>
                        <a:rPr lang="en-GB" sz="1400" baseline="0" dirty="0"/>
                        <a:t># Registered users</a:t>
                      </a:r>
                      <a:endParaRPr lang="en-GB" sz="1400" dirty="0"/>
                    </a:p>
                  </a:txBody>
                  <a:tcPr/>
                </a:tc>
                <a:tc>
                  <a:txBody>
                    <a:bodyPr/>
                    <a:lstStyle/>
                    <a:p>
                      <a:r>
                        <a:rPr lang="en-GB" sz="1400" dirty="0"/>
                        <a:t>150</a:t>
                      </a:r>
                    </a:p>
                  </a:txBody>
                  <a:tcPr/>
                </a:tc>
                <a:tc>
                  <a:txBody>
                    <a:bodyPr/>
                    <a:lstStyle/>
                    <a:p>
                      <a:r>
                        <a:rPr lang="en-GB" sz="1400" dirty="0"/>
                        <a:t>17</a:t>
                      </a:r>
                    </a:p>
                  </a:txBody>
                  <a:tcPr/>
                </a:tc>
                <a:extLst>
                  <a:ext uri="{0D108BD9-81ED-4DB2-BD59-A6C34878D82A}">
                    <a16:rowId xmlns:a16="http://schemas.microsoft.com/office/drawing/2014/main" val="10001"/>
                  </a:ext>
                </a:extLst>
              </a:tr>
              <a:tr h="370840">
                <a:tc>
                  <a:txBody>
                    <a:bodyPr/>
                    <a:lstStyle/>
                    <a:p>
                      <a:r>
                        <a:rPr lang="en-GB" sz="1400" baseline="0" dirty="0">
                          <a:solidFill>
                            <a:schemeClr val="tx1"/>
                          </a:solidFill>
                        </a:rPr>
                        <a:t>% Active users</a:t>
                      </a:r>
                      <a:endParaRPr lang="en-GB" sz="1400" dirty="0">
                        <a:solidFill>
                          <a:schemeClr val="tx1"/>
                        </a:solidFill>
                      </a:endParaRPr>
                    </a:p>
                  </a:txBody>
                  <a:tcPr/>
                </a:tc>
                <a:tc>
                  <a:txBody>
                    <a:bodyPr/>
                    <a:lstStyle/>
                    <a:p>
                      <a:r>
                        <a:rPr lang="en-GB" sz="1400" dirty="0">
                          <a:solidFill>
                            <a:schemeClr val="tx1"/>
                          </a:solidFill>
                        </a:rPr>
                        <a:t>50%</a:t>
                      </a:r>
                    </a:p>
                  </a:txBody>
                  <a:tcPr/>
                </a:tc>
                <a:tc>
                  <a:txBody>
                    <a:bodyPr/>
                    <a:lstStyle/>
                    <a:p>
                      <a:r>
                        <a:rPr lang="en-GB" sz="1400" dirty="0">
                          <a:solidFill>
                            <a:schemeClr val="tx1"/>
                          </a:solidFill>
                        </a:rPr>
                        <a:t>25%</a:t>
                      </a:r>
                    </a:p>
                  </a:txBody>
                  <a:tcPr/>
                </a:tc>
                <a:extLst>
                  <a:ext uri="{0D108BD9-81ED-4DB2-BD59-A6C34878D82A}">
                    <a16:rowId xmlns:a16="http://schemas.microsoft.com/office/drawing/2014/main" val="10002"/>
                  </a:ext>
                </a:extLst>
              </a:tr>
              <a:tr h="370840">
                <a:tc>
                  <a:txBody>
                    <a:bodyPr/>
                    <a:lstStyle/>
                    <a:p>
                      <a:r>
                        <a:rPr lang="en-GB" sz="1400" dirty="0">
                          <a:solidFill>
                            <a:schemeClr val="tx1"/>
                          </a:solidFill>
                        </a:rPr>
                        <a:t>Session duration</a:t>
                      </a:r>
                    </a:p>
                  </a:txBody>
                  <a:tcPr/>
                </a:tc>
                <a:tc>
                  <a:txBody>
                    <a:bodyPr/>
                    <a:lstStyle/>
                    <a:p>
                      <a:endParaRPr lang="en-GB" sz="1400" dirty="0">
                        <a:solidFill>
                          <a:schemeClr val="tx1"/>
                        </a:solidFill>
                      </a:endParaRPr>
                    </a:p>
                  </a:txBody>
                  <a:tcPr/>
                </a:tc>
                <a:tc>
                  <a:txBody>
                    <a:bodyPr/>
                    <a:lstStyle/>
                    <a:p>
                      <a:endParaRPr lang="en-GB" sz="1400" dirty="0">
                        <a:solidFill>
                          <a:schemeClr val="tx1"/>
                        </a:solidFill>
                      </a:endParaRPr>
                    </a:p>
                  </a:txBody>
                  <a:tcPr/>
                </a:tc>
                <a:extLst>
                  <a:ext uri="{0D108BD9-81ED-4DB2-BD59-A6C34878D82A}">
                    <a16:rowId xmlns:a16="http://schemas.microsoft.com/office/drawing/2014/main" val="10003"/>
                  </a:ext>
                </a:extLst>
              </a:tr>
              <a:tr h="370840">
                <a:tc>
                  <a:txBody>
                    <a:bodyPr/>
                    <a:lstStyle/>
                    <a:p>
                      <a:r>
                        <a:rPr lang="en-GB" sz="1400" dirty="0">
                          <a:solidFill>
                            <a:schemeClr val="tx1"/>
                          </a:solidFill>
                        </a:rPr>
                        <a:t>More</a:t>
                      </a:r>
                      <a:r>
                        <a:rPr lang="en-GB" sz="1400" baseline="0" dirty="0">
                          <a:solidFill>
                            <a:schemeClr val="tx1"/>
                          </a:solidFill>
                        </a:rPr>
                        <a:t> visited paged</a:t>
                      </a:r>
                      <a:endParaRPr lang="en-GB" sz="1400" dirty="0">
                        <a:solidFill>
                          <a:schemeClr val="tx1"/>
                        </a:solidFill>
                      </a:endParaRPr>
                    </a:p>
                  </a:txBody>
                  <a:tcPr/>
                </a:tc>
                <a:tc>
                  <a:txBody>
                    <a:bodyPr/>
                    <a:lstStyle/>
                    <a:p>
                      <a:endParaRPr lang="en-GB" sz="1400" dirty="0">
                        <a:solidFill>
                          <a:schemeClr val="tx1"/>
                        </a:solidFill>
                      </a:endParaRPr>
                    </a:p>
                  </a:txBody>
                  <a:tcPr/>
                </a:tc>
                <a:tc>
                  <a:txBody>
                    <a:bodyPr/>
                    <a:lstStyle/>
                    <a:p>
                      <a:endParaRPr lang="en-GB" sz="1400" dirty="0">
                        <a:solidFill>
                          <a:schemeClr val="tx1"/>
                        </a:solidFill>
                      </a:endParaRPr>
                    </a:p>
                  </a:txBody>
                  <a:tcPr/>
                </a:tc>
                <a:extLst>
                  <a:ext uri="{0D108BD9-81ED-4DB2-BD59-A6C34878D82A}">
                    <a16:rowId xmlns:a16="http://schemas.microsoft.com/office/drawing/2014/main" val="10004"/>
                  </a:ext>
                </a:extLst>
              </a:tr>
            </a:tbl>
          </a:graphicData>
        </a:graphic>
      </p:graphicFrame>
      <p:pic>
        <p:nvPicPr>
          <p:cNvPr id="4" name="Picture 3"/>
          <p:cNvPicPr>
            <a:picLocks noChangeAspect="1"/>
          </p:cNvPicPr>
          <p:nvPr/>
        </p:nvPicPr>
        <p:blipFill rotWithShape="1">
          <a:blip r:embed="rId5"/>
          <a:srcRect l="3839" t="8673" r="52601" b="32902"/>
          <a:stretch/>
        </p:blipFill>
        <p:spPr>
          <a:xfrm>
            <a:off x="4877425" y="3324023"/>
            <a:ext cx="2997200" cy="1555733"/>
          </a:xfrm>
          <a:prstGeom prst="rect">
            <a:avLst/>
          </a:prstGeom>
        </p:spPr>
      </p:pic>
    </p:spTree>
    <p:extLst>
      <p:ext uri="{BB962C8B-B14F-4D97-AF65-F5344CB8AC3E}">
        <p14:creationId xmlns:p14="http://schemas.microsoft.com/office/powerpoint/2010/main" val="3955319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19187" y="5164340"/>
            <a:ext cx="5272068" cy="428628"/>
          </a:xfrm>
          <a:prstGeom prst="rect">
            <a:avLst/>
          </a:prstGeom>
        </p:spPr>
        <p:txBody>
          <a:bodyPr/>
          <a:lstStyle>
            <a:lvl1pPr algn="l" defTabSz="914400" rtl="0" eaLnBrk="1" latinLnBrk="0" hangingPunct="1">
              <a:spcBef>
                <a:spcPct val="0"/>
              </a:spcBef>
              <a:buNone/>
              <a:defRPr sz="3200" b="1" kern="1200">
                <a:solidFill>
                  <a:schemeClr val="tx2"/>
                </a:solidFill>
                <a:latin typeface="+mj-lt"/>
                <a:ea typeface="+mj-ea"/>
                <a:cs typeface="+mj-cs"/>
              </a:defRPr>
            </a:lvl1pPr>
          </a:lstStyle>
          <a:p>
            <a:r>
              <a:rPr lang="en-GB" sz="2700" dirty="0">
                <a:solidFill>
                  <a:schemeClr val="tx2">
                    <a:lumMod val="75000"/>
                  </a:schemeClr>
                </a:solidFill>
                <a:latin typeface="Arial Narrow" panose="020B0606020202030204" pitchFamily="34" charset="0"/>
              </a:rPr>
              <a:t>2. Main results</a:t>
            </a:r>
            <a:endParaRPr lang="en-GB" sz="2700" dirty="0">
              <a:solidFill>
                <a:srgbClr val="FF0000"/>
              </a:solidFill>
              <a:latin typeface="Arial Narrow" panose="020B0606020202030204" pitchFamily="34" charset="0"/>
            </a:endParaRPr>
          </a:p>
        </p:txBody>
      </p:sp>
      <p:pic>
        <p:nvPicPr>
          <p:cNvPr id="6"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1" name="Rectangle 10"/>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Tree>
    <p:extLst>
      <p:ext uri="{BB962C8B-B14F-4D97-AF65-F5344CB8AC3E}">
        <p14:creationId xmlns:p14="http://schemas.microsoft.com/office/powerpoint/2010/main" val="2580275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12" name="2 Marcador de contenido"/>
          <p:cNvSpPr txBox="1">
            <a:spLocks/>
          </p:cNvSpPr>
          <p:nvPr/>
        </p:nvSpPr>
        <p:spPr>
          <a:xfrm>
            <a:off x="648205" y="976262"/>
            <a:ext cx="2794792"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Customer On-line Portal</a:t>
            </a: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3835255" y="1414083"/>
            <a:ext cx="4349894" cy="1081039"/>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 The Customer Online Portal is being used by customers of OVOD and AQUALIA in Janovice and Almería.</a:t>
            </a:r>
          </a:p>
          <a:p>
            <a:pPr marL="17858">
              <a:spcAft>
                <a:spcPts val="900"/>
              </a:spcAft>
            </a:pPr>
            <a:r>
              <a:rPr lang="en-GB" sz="1400" dirty="0">
                <a:solidFill>
                  <a:schemeClr val="tx1"/>
                </a:solidFill>
                <a:latin typeface="Arial Narrow" panose="020B0606020202030204" pitchFamily="34" charset="0"/>
              </a:rPr>
              <a:t>Customers can check the consumption, consult </a:t>
            </a:r>
            <a:r>
              <a:rPr lang="en-GB" sz="1400" dirty="0" err="1">
                <a:solidFill>
                  <a:schemeClr val="tx1"/>
                </a:solidFill>
                <a:latin typeface="Arial Narrow" panose="020B0606020202030204" pitchFamily="34" charset="0"/>
              </a:rPr>
              <a:t>bonification</a:t>
            </a:r>
            <a:r>
              <a:rPr lang="en-GB" sz="1400" dirty="0">
                <a:solidFill>
                  <a:schemeClr val="tx1"/>
                </a:solidFill>
                <a:latin typeface="Arial Narrow" panose="020B0606020202030204" pitchFamily="34" charset="0"/>
              </a:rPr>
              <a:t> points and access to the UrbanWater games</a:t>
            </a:r>
            <a:endParaRPr lang="en-GB" sz="1400" dirty="0">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pic>
        <p:nvPicPr>
          <p:cNvPr id="3" name="Picture 2"/>
          <p:cNvPicPr>
            <a:picLocks noChangeAspect="1"/>
          </p:cNvPicPr>
          <p:nvPr/>
        </p:nvPicPr>
        <p:blipFill>
          <a:blip r:embed="rId4"/>
          <a:stretch>
            <a:fillRect/>
          </a:stretch>
        </p:blipFill>
        <p:spPr>
          <a:xfrm>
            <a:off x="607935" y="1449653"/>
            <a:ext cx="2835062" cy="1363144"/>
          </a:xfrm>
          <a:prstGeom prst="rect">
            <a:avLst/>
          </a:prstGeom>
        </p:spPr>
      </p:pic>
      <p:graphicFrame>
        <p:nvGraphicFramePr>
          <p:cNvPr id="11" name="Chart 10"/>
          <p:cNvGraphicFramePr>
            <a:graphicFrameLocks/>
          </p:cNvGraphicFramePr>
          <p:nvPr>
            <p:extLst>
              <p:ext uri="{D42A27DB-BD31-4B8C-83A1-F6EECF244321}">
                <p14:modId xmlns:p14="http://schemas.microsoft.com/office/powerpoint/2010/main" val="517636602"/>
              </p:ext>
            </p:extLst>
          </p:nvPr>
        </p:nvGraphicFramePr>
        <p:xfrm>
          <a:off x="4876702" y="2895436"/>
          <a:ext cx="3026325" cy="1852494"/>
        </p:xfrm>
        <a:graphic>
          <a:graphicData uri="http://schemas.openxmlformats.org/drawingml/2006/chart">
            <c:chart xmlns:c="http://schemas.openxmlformats.org/drawingml/2006/chart" xmlns:r="http://schemas.openxmlformats.org/officeDocument/2006/relationships" r:id="rId5"/>
          </a:graphicData>
        </a:graphic>
      </p:graphicFrame>
      <p:sp>
        <p:nvSpPr>
          <p:cNvPr id="13" name="2 Marcador de contenido"/>
          <p:cNvSpPr txBox="1">
            <a:spLocks/>
          </p:cNvSpPr>
          <p:nvPr/>
        </p:nvSpPr>
        <p:spPr>
          <a:xfrm>
            <a:off x="527531" y="3081006"/>
            <a:ext cx="4349894" cy="1081039"/>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 Users activity in Almeria has been ….</a:t>
            </a:r>
            <a:endParaRPr lang="en-GB" sz="1400" dirty="0">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15" name="2 Marcador de contenido"/>
          <p:cNvSpPr txBox="1">
            <a:spLocks/>
          </p:cNvSpPr>
          <p:nvPr/>
        </p:nvSpPr>
        <p:spPr>
          <a:xfrm>
            <a:off x="611255" y="5045944"/>
            <a:ext cx="7779257" cy="1009624"/>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Current conclusions are derived from data gathered regarding users activity in the platform and comments received from users through the platform of by current CRM services of the utilities.</a:t>
            </a:r>
          </a:p>
          <a:p>
            <a:pPr marL="17858">
              <a:spcAft>
                <a:spcPts val="900"/>
              </a:spcAft>
            </a:pPr>
            <a:r>
              <a:rPr lang="en-GB" sz="1400" dirty="0">
                <a:solidFill>
                  <a:schemeClr val="tx1"/>
                </a:solidFill>
                <a:latin typeface="Arial Narrow" panose="020B0606020202030204" pitchFamily="34" charset="0"/>
              </a:rPr>
              <a:t>In the final version of the validation reports an analysis the changes in customers behaviour and its relation with their activity in the platform will be provided.</a:t>
            </a:r>
            <a:endParaRPr lang="en-GB" sz="1400" dirty="0">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43629516"/>
              </p:ext>
            </p:extLst>
          </p:nvPr>
        </p:nvGraphicFramePr>
        <p:xfrm>
          <a:off x="919188" y="3578297"/>
          <a:ext cx="3352701" cy="1407160"/>
        </p:xfrm>
        <a:graphic>
          <a:graphicData uri="http://schemas.openxmlformats.org/drawingml/2006/table">
            <a:tbl>
              <a:tblPr firstRow="1" bandRow="1">
                <a:tableStyleId>{5C22544A-7EE6-4342-B048-85BDC9FD1C3A}</a:tableStyleId>
              </a:tblPr>
              <a:tblGrid>
                <a:gridCol w="1117567">
                  <a:extLst>
                    <a:ext uri="{9D8B030D-6E8A-4147-A177-3AD203B41FA5}">
                      <a16:colId xmlns:a16="http://schemas.microsoft.com/office/drawing/2014/main" val="20000"/>
                    </a:ext>
                  </a:extLst>
                </a:gridCol>
                <a:gridCol w="1117567">
                  <a:extLst>
                    <a:ext uri="{9D8B030D-6E8A-4147-A177-3AD203B41FA5}">
                      <a16:colId xmlns:a16="http://schemas.microsoft.com/office/drawing/2014/main" val="20001"/>
                    </a:ext>
                  </a:extLst>
                </a:gridCol>
                <a:gridCol w="1117567">
                  <a:extLst>
                    <a:ext uri="{9D8B030D-6E8A-4147-A177-3AD203B41FA5}">
                      <a16:colId xmlns:a16="http://schemas.microsoft.com/office/drawing/2014/main" val="20002"/>
                    </a:ext>
                  </a:extLst>
                </a:gridCol>
              </a:tblGrid>
              <a:tr h="370840">
                <a:tc>
                  <a:txBody>
                    <a:bodyPr/>
                    <a:lstStyle/>
                    <a:p>
                      <a:r>
                        <a:rPr lang="en-GB" sz="1400" dirty="0"/>
                        <a:t>KPIs</a:t>
                      </a:r>
                    </a:p>
                  </a:txBody>
                  <a:tcPr/>
                </a:tc>
                <a:tc>
                  <a:txBody>
                    <a:bodyPr/>
                    <a:lstStyle/>
                    <a:p>
                      <a:r>
                        <a:rPr lang="en-GB" sz="1400" dirty="0"/>
                        <a:t>Expected</a:t>
                      </a:r>
                    </a:p>
                  </a:txBody>
                  <a:tcPr/>
                </a:tc>
                <a:tc>
                  <a:txBody>
                    <a:bodyPr/>
                    <a:lstStyle/>
                    <a:p>
                      <a:r>
                        <a:rPr lang="en-GB" sz="1400" dirty="0"/>
                        <a:t>Preliminary</a:t>
                      </a:r>
                    </a:p>
                  </a:txBody>
                  <a:tcPr/>
                </a:tc>
                <a:extLst>
                  <a:ext uri="{0D108BD9-81ED-4DB2-BD59-A6C34878D82A}">
                    <a16:rowId xmlns:a16="http://schemas.microsoft.com/office/drawing/2014/main" val="10000"/>
                  </a:ext>
                </a:extLst>
              </a:tr>
              <a:tr h="370840">
                <a:tc>
                  <a:txBody>
                    <a:bodyPr/>
                    <a:lstStyle/>
                    <a:p>
                      <a:r>
                        <a:rPr lang="en-GB" sz="1400" baseline="0" dirty="0"/>
                        <a:t># Registered users</a:t>
                      </a:r>
                      <a:endParaRPr lang="en-GB" sz="1400" dirty="0"/>
                    </a:p>
                  </a:txBody>
                  <a:tcPr/>
                </a:tc>
                <a:tc>
                  <a:txBody>
                    <a:bodyPr/>
                    <a:lstStyle/>
                    <a:p>
                      <a:r>
                        <a:rPr lang="en-GB" sz="1400" dirty="0"/>
                        <a:t>150</a:t>
                      </a:r>
                    </a:p>
                  </a:txBody>
                  <a:tcPr/>
                </a:tc>
                <a:tc>
                  <a:txBody>
                    <a:bodyPr/>
                    <a:lstStyle/>
                    <a:p>
                      <a:r>
                        <a:rPr lang="en-GB" sz="1400" dirty="0"/>
                        <a:t>97</a:t>
                      </a:r>
                    </a:p>
                  </a:txBody>
                  <a:tcPr/>
                </a:tc>
                <a:extLst>
                  <a:ext uri="{0D108BD9-81ED-4DB2-BD59-A6C34878D82A}">
                    <a16:rowId xmlns:a16="http://schemas.microsoft.com/office/drawing/2014/main" val="10001"/>
                  </a:ext>
                </a:extLst>
              </a:tr>
              <a:tr h="370840">
                <a:tc>
                  <a:txBody>
                    <a:bodyPr/>
                    <a:lstStyle/>
                    <a:p>
                      <a:r>
                        <a:rPr lang="en-GB" sz="1400" baseline="0" dirty="0"/>
                        <a:t>% Active users</a:t>
                      </a:r>
                      <a:endParaRPr lang="en-GB" sz="1400" dirty="0"/>
                    </a:p>
                  </a:txBody>
                  <a:tcPr/>
                </a:tc>
                <a:tc>
                  <a:txBody>
                    <a:bodyPr/>
                    <a:lstStyle/>
                    <a:p>
                      <a:r>
                        <a:rPr lang="en-GB" sz="1400" dirty="0"/>
                        <a:t>50%</a:t>
                      </a:r>
                    </a:p>
                  </a:txBody>
                  <a:tcPr/>
                </a:tc>
                <a:tc>
                  <a:txBody>
                    <a:bodyPr/>
                    <a:lstStyle/>
                    <a:p>
                      <a:r>
                        <a:rPr lang="en-GB" sz="1400" dirty="0"/>
                        <a:t>45%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54444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12" name="2 Marcador de contenido"/>
          <p:cNvSpPr txBox="1">
            <a:spLocks/>
          </p:cNvSpPr>
          <p:nvPr/>
        </p:nvSpPr>
        <p:spPr>
          <a:xfrm>
            <a:off x="648205" y="976262"/>
            <a:ext cx="4597126"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Data Management Cloud Platform (DMCP)</a:t>
            </a: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482554" y="1709020"/>
            <a:ext cx="4441967" cy="1328791"/>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This module is managing data for all the pilot sites including meteorological, network, water source and meter data.</a:t>
            </a:r>
          </a:p>
          <a:p>
            <a:pPr marL="17858">
              <a:spcAft>
                <a:spcPts val="900"/>
              </a:spcAft>
            </a:pPr>
            <a:r>
              <a:rPr lang="en-GB" sz="1400" dirty="0">
                <a:solidFill>
                  <a:schemeClr val="tx1"/>
                </a:solidFill>
                <a:latin typeface="Arial Narrow" panose="020B0606020202030204" pitchFamily="34" charset="0"/>
              </a:rPr>
              <a:t>Readings arrive at various intervals ranging from high frequency meter readings every few seconds to large datasets hourly or daily. Events are raised to inform modules of new data which can then query aggregated results.</a:t>
            </a:r>
            <a:endParaRPr lang="en-GB" sz="1400" dirty="0">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990214515"/>
              </p:ext>
            </p:extLst>
          </p:nvPr>
        </p:nvGraphicFramePr>
        <p:xfrm>
          <a:off x="482554" y="3413914"/>
          <a:ext cx="3352701" cy="2870200"/>
        </p:xfrm>
        <a:graphic>
          <a:graphicData uri="http://schemas.openxmlformats.org/drawingml/2006/table">
            <a:tbl>
              <a:tblPr firstRow="1" bandRow="1">
                <a:tableStyleId>{5C22544A-7EE6-4342-B048-85BDC9FD1C3A}</a:tableStyleId>
              </a:tblPr>
              <a:tblGrid>
                <a:gridCol w="1117567">
                  <a:extLst>
                    <a:ext uri="{9D8B030D-6E8A-4147-A177-3AD203B41FA5}">
                      <a16:colId xmlns:a16="http://schemas.microsoft.com/office/drawing/2014/main" val="20000"/>
                    </a:ext>
                  </a:extLst>
                </a:gridCol>
                <a:gridCol w="1117567">
                  <a:extLst>
                    <a:ext uri="{9D8B030D-6E8A-4147-A177-3AD203B41FA5}">
                      <a16:colId xmlns:a16="http://schemas.microsoft.com/office/drawing/2014/main" val="20001"/>
                    </a:ext>
                  </a:extLst>
                </a:gridCol>
                <a:gridCol w="1117567">
                  <a:extLst>
                    <a:ext uri="{9D8B030D-6E8A-4147-A177-3AD203B41FA5}">
                      <a16:colId xmlns:a16="http://schemas.microsoft.com/office/drawing/2014/main" val="20002"/>
                    </a:ext>
                  </a:extLst>
                </a:gridCol>
              </a:tblGrid>
              <a:tr h="370840">
                <a:tc>
                  <a:txBody>
                    <a:bodyPr/>
                    <a:lstStyle/>
                    <a:p>
                      <a:r>
                        <a:rPr lang="en-GB" sz="1400" dirty="0"/>
                        <a:t>KPIs</a:t>
                      </a:r>
                    </a:p>
                  </a:txBody>
                  <a:tcPr/>
                </a:tc>
                <a:tc>
                  <a:txBody>
                    <a:bodyPr/>
                    <a:lstStyle/>
                    <a:p>
                      <a:r>
                        <a:rPr lang="en-GB" sz="1400" dirty="0"/>
                        <a:t>Expected</a:t>
                      </a:r>
                    </a:p>
                  </a:txBody>
                  <a:tcPr/>
                </a:tc>
                <a:tc>
                  <a:txBody>
                    <a:bodyPr/>
                    <a:lstStyle/>
                    <a:p>
                      <a:r>
                        <a:rPr lang="en-GB" sz="1400" dirty="0"/>
                        <a:t>Preliminary</a:t>
                      </a:r>
                    </a:p>
                  </a:txBody>
                  <a:tcPr/>
                </a:tc>
                <a:extLst>
                  <a:ext uri="{0D108BD9-81ED-4DB2-BD59-A6C34878D82A}">
                    <a16:rowId xmlns:a16="http://schemas.microsoft.com/office/drawing/2014/main" val="10000"/>
                  </a:ext>
                </a:extLst>
              </a:tr>
              <a:tr h="370840">
                <a:tc>
                  <a:txBody>
                    <a:bodyPr/>
                    <a:lstStyle/>
                    <a:p>
                      <a:r>
                        <a:rPr lang="en-GB" sz="1400" baseline="0" dirty="0"/>
                        <a:t>UW connector instances</a:t>
                      </a:r>
                      <a:endParaRPr lang="en-GB" sz="1400" dirty="0"/>
                    </a:p>
                  </a:txBody>
                  <a:tcPr/>
                </a:tc>
                <a:tc>
                  <a:txBody>
                    <a:bodyPr/>
                    <a:lstStyle/>
                    <a:p>
                      <a:r>
                        <a:rPr lang="en-GB" sz="1400" dirty="0"/>
                        <a:t>1 to 10</a:t>
                      </a:r>
                    </a:p>
                  </a:txBody>
                  <a:tcPr/>
                </a:tc>
                <a:tc>
                  <a:txBody>
                    <a:bodyPr/>
                    <a:lstStyle/>
                    <a:p>
                      <a:r>
                        <a:rPr lang="en-GB" sz="1400" dirty="0"/>
                        <a:t>3 required</a:t>
                      </a:r>
                    </a:p>
                  </a:txBody>
                  <a:tcPr/>
                </a:tc>
                <a:extLst>
                  <a:ext uri="{0D108BD9-81ED-4DB2-BD59-A6C34878D82A}">
                    <a16:rowId xmlns:a16="http://schemas.microsoft.com/office/drawing/2014/main" val="10001"/>
                  </a:ext>
                </a:extLst>
              </a:tr>
              <a:tr h="370840">
                <a:tc>
                  <a:txBody>
                    <a:bodyPr/>
                    <a:lstStyle/>
                    <a:p>
                      <a:r>
                        <a:rPr lang="en-GB" sz="1400" baseline="0" dirty="0"/>
                        <a:t>Blob monitoring</a:t>
                      </a:r>
                      <a:endParaRPr lang="en-GB" sz="1400" dirty="0"/>
                    </a:p>
                  </a:txBody>
                  <a:tcPr/>
                </a:tc>
                <a:tc>
                  <a:txBody>
                    <a:bodyPr/>
                    <a:lstStyle/>
                    <a:p>
                      <a:r>
                        <a:rPr lang="en-GB" sz="1400" dirty="0"/>
                        <a:t>1 to 2</a:t>
                      </a:r>
                    </a:p>
                  </a:txBody>
                  <a:tcPr/>
                </a:tc>
                <a:tc>
                  <a:txBody>
                    <a:bodyPr/>
                    <a:lstStyle/>
                    <a:p>
                      <a:r>
                        <a:rPr lang="en-GB" sz="1400" dirty="0"/>
                        <a:t>1 required</a:t>
                      </a:r>
                    </a:p>
                  </a:txBody>
                  <a:tcPr/>
                </a:tc>
                <a:extLst>
                  <a:ext uri="{0D108BD9-81ED-4DB2-BD59-A6C34878D82A}">
                    <a16:rowId xmlns:a16="http://schemas.microsoft.com/office/drawing/2014/main" val="10002"/>
                  </a:ext>
                </a:extLst>
              </a:tr>
              <a:tr h="370840">
                <a:tc>
                  <a:txBody>
                    <a:bodyPr/>
                    <a:lstStyle/>
                    <a:p>
                      <a:r>
                        <a:rPr lang="en-GB" sz="1400" dirty="0"/>
                        <a:t>Meter upload processors</a:t>
                      </a:r>
                    </a:p>
                  </a:txBody>
                  <a:tcPr/>
                </a:tc>
                <a:tc>
                  <a:txBody>
                    <a:bodyPr/>
                    <a:lstStyle/>
                    <a:p>
                      <a:r>
                        <a:rPr lang="en-GB" sz="1400" dirty="0"/>
                        <a:t>1 to 10</a:t>
                      </a:r>
                    </a:p>
                  </a:txBody>
                  <a:tcPr/>
                </a:tc>
                <a:tc>
                  <a:txBody>
                    <a:bodyPr/>
                    <a:lstStyle/>
                    <a:p>
                      <a:r>
                        <a:rPr lang="en-GB" sz="1400" dirty="0"/>
                        <a:t>2 required</a:t>
                      </a:r>
                    </a:p>
                  </a:txBody>
                  <a:tcPr/>
                </a:tc>
                <a:extLst>
                  <a:ext uri="{0D108BD9-81ED-4DB2-BD59-A6C34878D82A}">
                    <a16:rowId xmlns:a16="http://schemas.microsoft.com/office/drawing/2014/main" val="10003"/>
                  </a:ext>
                </a:extLst>
              </a:tr>
              <a:tr h="370840">
                <a:tc>
                  <a:txBody>
                    <a:bodyPr/>
                    <a:lstStyle/>
                    <a:p>
                      <a:r>
                        <a:rPr lang="en-GB" sz="1400" dirty="0"/>
                        <a:t>Meter</a:t>
                      </a:r>
                      <a:r>
                        <a:rPr lang="en-GB" sz="1400" baseline="0" dirty="0"/>
                        <a:t> files per day</a:t>
                      </a:r>
                      <a:endParaRPr lang="en-GB" sz="1400" dirty="0"/>
                    </a:p>
                  </a:txBody>
                  <a:tcPr/>
                </a:tc>
                <a:tc>
                  <a:txBody>
                    <a:bodyPr/>
                    <a:lstStyle/>
                    <a:p>
                      <a:r>
                        <a:rPr lang="en-GB" sz="1400" dirty="0"/>
                        <a:t>72</a:t>
                      </a:r>
                    </a:p>
                  </a:txBody>
                  <a:tcPr/>
                </a:tc>
                <a:tc>
                  <a:txBody>
                    <a:bodyPr/>
                    <a:lstStyle/>
                    <a:p>
                      <a:r>
                        <a:rPr lang="en-GB" sz="1400" dirty="0"/>
                        <a:t>845</a:t>
                      </a:r>
                    </a:p>
                  </a:txBody>
                  <a:tcPr/>
                </a:tc>
                <a:extLst>
                  <a:ext uri="{0D108BD9-81ED-4DB2-BD59-A6C34878D82A}">
                    <a16:rowId xmlns:a16="http://schemas.microsoft.com/office/drawing/2014/main" val="10004"/>
                  </a:ext>
                </a:extLst>
              </a:tr>
            </a:tbl>
          </a:graphicData>
        </a:graphic>
      </p:graphicFrame>
      <p:sp>
        <p:nvSpPr>
          <p:cNvPr id="17" name="2 Marcador de contenido"/>
          <p:cNvSpPr txBox="1">
            <a:spLocks/>
          </p:cNvSpPr>
          <p:nvPr/>
        </p:nvSpPr>
        <p:spPr>
          <a:xfrm>
            <a:off x="3948545" y="3285459"/>
            <a:ext cx="4468240" cy="284933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The DMCP has scaled over time as the amount of data being ingested and queried has increased. We have faced one major infrastructure outage from the cloud provider and have continued to develop the DMCP to provide new services as required by partners.</a:t>
            </a:r>
          </a:p>
          <a:p>
            <a:pPr marL="17858">
              <a:spcAft>
                <a:spcPts val="900"/>
              </a:spcAft>
            </a:pPr>
            <a:endParaRPr lang="en-GB" sz="1400" dirty="0">
              <a:solidFill>
                <a:schemeClr val="tx1"/>
              </a:solidFill>
              <a:latin typeface="Arial Narrow" panose="020B0606020202030204"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383054435"/>
              </p:ext>
            </p:extLst>
          </p:nvPr>
        </p:nvGraphicFramePr>
        <p:xfrm>
          <a:off x="3948545" y="4512064"/>
          <a:ext cx="4842654" cy="1925320"/>
        </p:xfrm>
        <a:graphic>
          <a:graphicData uri="http://schemas.openxmlformats.org/drawingml/2006/table">
            <a:tbl>
              <a:tblPr firstRow="1" bandRow="1">
                <a:tableStyleId>{5C22544A-7EE6-4342-B048-85BDC9FD1C3A}</a:tableStyleId>
              </a:tblPr>
              <a:tblGrid>
                <a:gridCol w="1614218">
                  <a:extLst>
                    <a:ext uri="{9D8B030D-6E8A-4147-A177-3AD203B41FA5}">
                      <a16:colId xmlns:a16="http://schemas.microsoft.com/office/drawing/2014/main" val="20000"/>
                    </a:ext>
                  </a:extLst>
                </a:gridCol>
                <a:gridCol w="1614218">
                  <a:extLst>
                    <a:ext uri="{9D8B030D-6E8A-4147-A177-3AD203B41FA5}">
                      <a16:colId xmlns:a16="http://schemas.microsoft.com/office/drawing/2014/main" val="20001"/>
                    </a:ext>
                  </a:extLst>
                </a:gridCol>
                <a:gridCol w="1614218">
                  <a:extLst>
                    <a:ext uri="{9D8B030D-6E8A-4147-A177-3AD203B41FA5}">
                      <a16:colId xmlns:a16="http://schemas.microsoft.com/office/drawing/2014/main" val="20002"/>
                    </a:ext>
                  </a:extLst>
                </a:gridCol>
              </a:tblGrid>
              <a:tr h="370840">
                <a:tc>
                  <a:txBody>
                    <a:bodyPr/>
                    <a:lstStyle/>
                    <a:p>
                      <a:r>
                        <a:rPr lang="en-GB" sz="1400" dirty="0"/>
                        <a:t>KPIs</a:t>
                      </a:r>
                    </a:p>
                  </a:txBody>
                  <a:tcPr/>
                </a:tc>
                <a:tc>
                  <a:txBody>
                    <a:bodyPr/>
                    <a:lstStyle/>
                    <a:p>
                      <a:r>
                        <a:rPr lang="en-GB" sz="1400" dirty="0"/>
                        <a:t>Expected</a:t>
                      </a:r>
                    </a:p>
                  </a:txBody>
                  <a:tcPr/>
                </a:tc>
                <a:tc>
                  <a:txBody>
                    <a:bodyPr/>
                    <a:lstStyle/>
                    <a:p>
                      <a:r>
                        <a:rPr lang="en-GB" sz="1400" dirty="0"/>
                        <a:t>Preliminary</a:t>
                      </a:r>
                    </a:p>
                  </a:txBody>
                  <a:tcPr/>
                </a:tc>
                <a:extLst>
                  <a:ext uri="{0D108BD9-81ED-4DB2-BD59-A6C34878D82A}">
                    <a16:rowId xmlns:a16="http://schemas.microsoft.com/office/drawing/2014/main" val="10000"/>
                  </a:ext>
                </a:extLst>
              </a:tr>
              <a:tr h="370840">
                <a:tc>
                  <a:txBody>
                    <a:bodyPr/>
                    <a:lstStyle/>
                    <a:p>
                      <a:r>
                        <a:rPr lang="en-GB" sz="1400" baseline="0" dirty="0"/>
                        <a:t>Meter readings per day</a:t>
                      </a:r>
                      <a:endParaRPr lang="en-GB" sz="1400" dirty="0"/>
                    </a:p>
                  </a:txBody>
                  <a:tcPr/>
                </a:tc>
                <a:tc>
                  <a:txBody>
                    <a:bodyPr/>
                    <a:lstStyle/>
                    <a:p>
                      <a:r>
                        <a:rPr lang="en-GB" sz="1400" dirty="0"/>
                        <a:t>&gt;10,000</a:t>
                      </a:r>
                    </a:p>
                  </a:txBody>
                  <a:tcPr/>
                </a:tc>
                <a:tc>
                  <a:txBody>
                    <a:bodyPr/>
                    <a:lstStyle/>
                    <a:p>
                      <a:r>
                        <a:rPr lang="en-GB" sz="1400"/>
                        <a:t>&gt; 186,000</a:t>
                      </a:r>
                      <a:endParaRPr lang="en-GB" sz="1400" dirty="0"/>
                    </a:p>
                  </a:txBody>
                  <a:tcPr/>
                </a:tc>
                <a:extLst>
                  <a:ext uri="{0D108BD9-81ED-4DB2-BD59-A6C34878D82A}">
                    <a16:rowId xmlns:a16="http://schemas.microsoft.com/office/drawing/2014/main" val="10001"/>
                  </a:ext>
                </a:extLst>
              </a:tr>
              <a:tr h="370840">
                <a:tc>
                  <a:txBody>
                    <a:bodyPr/>
                    <a:lstStyle/>
                    <a:p>
                      <a:r>
                        <a:rPr lang="en-GB" sz="1400" baseline="0" dirty="0"/>
                        <a:t>Weather data records per day</a:t>
                      </a:r>
                      <a:endParaRPr lang="en-GB" sz="1400" dirty="0"/>
                    </a:p>
                  </a:txBody>
                  <a:tcPr/>
                </a:tc>
                <a:tc>
                  <a:txBody>
                    <a:bodyPr/>
                    <a:lstStyle/>
                    <a:p>
                      <a:r>
                        <a:rPr lang="en-GB" sz="1400" dirty="0"/>
                        <a:t>200</a:t>
                      </a:r>
                      <a:r>
                        <a:rPr lang="en-GB" sz="1400" baseline="0" dirty="0"/>
                        <a:t> to 500</a:t>
                      </a:r>
                      <a:endParaRPr lang="en-GB" sz="1400" dirty="0"/>
                    </a:p>
                  </a:txBody>
                  <a:tcPr/>
                </a:tc>
                <a:tc>
                  <a:txBody>
                    <a:bodyPr/>
                    <a:lstStyle/>
                    <a:p>
                      <a:r>
                        <a:rPr lang="en-GB" sz="1400" dirty="0"/>
                        <a:t>~350</a:t>
                      </a:r>
                    </a:p>
                  </a:txBody>
                  <a:tcPr/>
                </a:tc>
                <a:extLst>
                  <a:ext uri="{0D108BD9-81ED-4DB2-BD59-A6C34878D82A}">
                    <a16:rowId xmlns:a16="http://schemas.microsoft.com/office/drawing/2014/main" val="10002"/>
                  </a:ext>
                </a:extLst>
              </a:tr>
              <a:tr h="370840">
                <a:tc>
                  <a:txBody>
                    <a:bodyPr/>
                    <a:lstStyle/>
                    <a:p>
                      <a:r>
                        <a:rPr lang="en-GB" sz="1400" dirty="0"/>
                        <a:t>DMA Data records</a:t>
                      </a:r>
                      <a:r>
                        <a:rPr lang="en-GB" sz="1400" baseline="0" dirty="0"/>
                        <a:t> per day</a:t>
                      </a:r>
                      <a:endParaRPr lang="en-GB" sz="1400" dirty="0"/>
                    </a:p>
                  </a:txBody>
                  <a:tcPr/>
                </a:tc>
                <a:tc>
                  <a:txBody>
                    <a:bodyPr/>
                    <a:lstStyle/>
                    <a:p>
                      <a:r>
                        <a:rPr lang="en-GB" sz="1400" dirty="0"/>
                        <a:t>300 to 600</a:t>
                      </a:r>
                    </a:p>
                  </a:txBody>
                  <a:tcPr/>
                </a:tc>
                <a:tc>
                  <a:txBody>
                    <a:bodyPr/>
                    <a:lstStyle/>
                    <a:p>
                      <a:r>
                        <a:rPr lang="en-GB" sz="1400" dirty="0"/>
                        <a:t>~400</a:t>
                      </a:r>
                    </a:p>
                  </a:txBody>
                  <a:tcPr/>
                </a:tc>
                <a:extLst>
                  <a:ext uri="{0D108BD9-81ED-4DB2-BD59-A6C34878D82A}">
                    <a16:rowId xmlns:a16="http://schemas.microsoft.com/office/drawing/2014/main" val="10003"/>
                  </a:ext>
                </a:extLst>
              </a:tr>
            </a:tbl>
          </a:graphicData>
        </a:graphic>
      </p:graphicFrame>
      <p:pic>
        <p:nvPicPr>
          <p:cNvPr id="3" name="Picture 2"/>
          <p:cNvPicPr>
            <a:picLocks noChangeAspect="1"/>
          </p:cNvPicPr>
          <p:nvPr/>
        </p:nvPicPr>
        <p:blipFill>
          <a:blip r:embed="rId4"/>
          <a:stretch>
            <a:fillRect/>
          </a:stretch>
        </p:blipFill>
        <p:spPr>
          <a:xfrm>
            <a:off x="4835769" y="1031959"/>
            <a:ext cx="3955429" cy="2225649"/>
          </a:xfrm>
          <a:prstGeom prst="rect">
            <a:avLst/>
          </a:prstGeom>
        </p:spPr>
      </p:pic>
    </p:spTree>
    <p:extLst>
      <p:ext uri="{BB962C8B-B14F-4D97-AF65-F5344CB8AC3E}">
        <p14:creationId xmlns:p14="http://schemas.microsoft.com/office/powerpoint/2010/main" val="3679868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UrbanWater Main results</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12" name="2 Marcador de contenido"/>
          <p:cNvSpPr txBox="1">
            <a:spLocks/>
          </p:cNvSpPr>
          <p:nvPr/>
        </p:nvSpPr>
        <p:spPr>
          <a:xfrm>
            <a:off x="648204" y="976262"/>
            <a:ext cx="5548409" cy="497976"/>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Data Management Cloud Platform (DMCP)</a:t>
            </a:r>
          </a:p>
          <a:p>
            <a:pPr marL="17858">
              <a:spcAft>
                <a:spcPts val="900"/>
              </a:spcAft>
            </a:pPr>
            <a:endParaRPr lang="en-GB" sz="2200" b="1" dirty="0">
              <a:solidFill>
                <a:schemeClr val="tx1"/>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
        <p:nvSpPr>
          <p:cNvPr id="9" name="2 Marcador de contenido"/>
          <p:cNvSpPr txBox="1">
            <a:spLocks/>
          </p:cNvSpPr>
          <p:nvPr/>
        </p:nvSpPr>
        <p:spPr>
          <a:xfrm>
            <a:off x="456282" y="1335844"/>
            <a:ext cx="8137663" cy="492642"/>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1400" dirty="0">
                <a:solidFill>
                  <a:schemeClr val="tx1"/>
                </a:solidFill>
                <a:latin typeface="Arial Narrow" panose="020B0606020202030204" pitchFamily="34" charset="0"/>
              </a:rPr>
              <a:t>Volumes from last week of February 2016.</a:t>
            </a:r>
            <a:endParaRPr lang="en-GB" dirty="0">
              <a:latin typeface="Arial Narrow" panose="020B0606020202030204" pitchFamily="34" charset="0"/>
            </a:endParaRPr>
          </a:p>
        </p:txBody>
      </p:sp>
      <p:pic>
        <p:nvPicPr>
          <p:cNvPr id="15" name="Image1"/>
          <p:cNvPicPr/>
          <p:nvPr/>
        </p:nvPicPr>
        <p:blipFill>
          <a:blip r:embed="rId4"/>
          <a:stretch>
            <a:fillRect/>
          </a:stretch>
        </p:blipFill>
        <p:spPr bwMode="auto">
          <a:xfrm>
            <a:off x="648204" y="1690343"/>
            <a:ext cx="6120130" cy="1255476"/>
          </a:xfrm>
          <a:prstGeom prst="rect">
            <a:avLst/>
          </a:prstGeom>
        </p:spPr>
      </p:pic>
      <p:pic>
        <p:nvPicPr>
          <p:cNvPr id="21" name="Image9"/>
          <p:cNvPicPr/>
          <p:nvPr/>
        </p:nvPicPr>
        <p:blipFill>
          <a:blip r:embed="rId5"/>
          <a:stretch>
            <a:fillRect/>
          </a:stretch>
        </p:blipFill>
        <p:spPr bwMode="auto">
          <a:xfrm>
            <a:off x="648204" y="3013483"/>
            <a:ext cx="6120130" cy="1557655"/>
          </a:xfrm>
          <a:prstGeom prst="rect">
            <a:avLst/>
          </a:prstGeom>
        </p:spPr>
      </p:pic>
      <p:pic>
        <p:nvPicPr>
          <p:cNvPr id="22" name="Image8"/>
          <p:cNvPicPr/>
          <p:nvPr/>
        </p:nvPicPr>
        <p:blipFill>
          <a:blip r:embed="rId6"/>
          <a:stretch>
            <a:fillRect/>
          </a:stretch>
        </p:blipFill>
        <p:spPr bwMode="auto">
          <a:xfrm>
            <a:off x="648204" y="4599177"/>
            <a:ext cx="6120130" cy="1600200"/>
          </a:xfrm>
          <a:prstGeom prst="rect">
            <a:avLst/>
          </a:prstGeom>
        </p:spPr>
      </p:pic>
    </p:spTree>
    <p:extLst>
      <p:ext uri="{BB962C8B-B14F-4D97-AF65-F5344CB8AC3E}">
        <p14:creationId xmlns:p14="http://schemas.microsoft.com/office/powerpoint/2010/main" val="238455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19187" y="5164340"/>
            <a:ext cx="5272068" cy="428628"/>
          </a:xfrm>
          <a:prstGeom prst="rect">
            <a:avLst/>
          </a:prstGeom>
        </p:spPr>
        <p:txBody>
          <a:bodyPr/>
          <a:lstStyle>
            <a:lvl1pPr algn="l" defTabSz="914400" rtl="0" eaLnBrk="1" latinLnBrk="0" hangingPunct="1">
              <a:spcBef>
                <a:spcPct val="0"/>
              </a:spcBef>
              <a:buNone/>
              <a:defRPr sz="3200" b="1" kern="1200">
                <a:solidFill>
                  <a:schemeClr val="tx2"/>
                </a:solidFill>
                <a:latin typeface="+mj-lt"/>
                <a:ea typeface="+mj-ea"/>
                <a:cs typeface="+mj-cs"/>
              </a:defRPr>
            </a:lvl1pPr>
          </a:lstStyle>
          <a:p>
            <a:r>
              <a:rPr lang="en-GB" sz="2700" dirty="0">
                <a:solidFill>
                  <a:schemeClr val="tx2">
                    <a:lumMod val="75000"/>
                  </a:schemeClr>
                </a:solidFill>
                <a:latin typeface="Arial Narrow" panose="020B0606020202030204" pitchFamily="34" charset="0"/>
              </a:rPr>
              <a:t>3. Lessons learned and the future</a:t>
            </a:r>
          </a:p>
        </p:txBody>
      </p:sp>
      <p:pic>
        <p:nvPicPr>
          <p:cNvPr id="6"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1" name="Rectangle 10"/>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Tree>
    <p:extLst>
      <p:ext uri="{BB962C8B-B14F-4D97-AF65-F5344CB8AC3E}">
        <p14:creationId xmlns:p14="http://schemas.microsoft.com/office/powerpoint/2010/main" val="130912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Lessons learned and the future</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12" name="2 Marcador de contenido"/>
          <p:cNvSpPr txBox="1">
            <a:spLocks/>
          </p:cNvSpPr>
          <p:nvPr/>
        </p:nvSpPr>
        <p:spPr>
          <a:xfrm>
            <a:off x="806824" y="962715"/>
            <a:ext cx="7583689" cy="513950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Plan for the past and the future</a:t>
            </a:r>
          </a:p>
          <a:p>
            <a:pPr marL="379413" lvl="1" indent="-285750" algn="just">
              <a:buFont typeface="Arial" panose="020B0604020202020204" pitchFamily="34" charset="0"/>
              <a:buChar char="•"/>
            </a:pPr>
            <a:r>
              <a:rPr lang="en-GB" dirty="0">
                <a:latin typeface="Arial Narrow" panose="020B0606020202030204" pitchFamily="34" charset="0"/>
              </a:rPr>
              <a:t>Wide variety of systems connected to the platform, both old and new</a:t>
            </a:r>
          </a:p>
          <a:p>
            <a:pPr marL="379413" lvl="1" indent="-285750" algn="just">
              <a:buFont typeface="Arial" panose="020B0604020202020204" pitchFamily="34" charset="0"/>
              <a:buChar char="•"/>
            </a:pPr>
            <a:r>
              <a:rPr lang="en-GB" dirty="0">
                <a:latin typeface="Arial Narrow" panose="020B0606020202030204" pitchFamily="34" charset="0"/>
              </a:rPr>
              <a:t>Old systems barely manage FTP while modern systems are happy with Service Bus</a:t>
            </a:r>
          </a:p>
          <a:p>
            <a:pPr marL="379413" lvl="1" indent="-285750" algn="just">
              <a:buFont typeface="Arial" panose="020B0604020202020204" pitchFamily="34" charset="0"/>
              <a:buChar char="•"/>
            </a:pPr>
            <a:r>
              <a:rPr lang="en-GB" dirty="0">
                <a:latin typeface="Arial Narrow" panose="020B0606020202030204" pitchFamily="34" charset="0"/>
              </a:rPr>
              <a:t>Varying levels of security. Partition sensitive data from general data</a:t>
            </a:r>
          </a:p>
          <a:p>
            <a:pPr marL="379413" lvl="1" indent="-285750" algn="just">
              <a:buFont typeface="Arial" panose="020B0604020202020204" pitchFamily="34" charset="0"/>
              <a:buChar char="•"/>
            </a:pPr>
            <a:r>
              <a:rPr lang="en-GB" dirty="0">
                <a:latin typeface="Arial Narrow" panose="020B0606020202030204" pitchFamily="34" charset="0"/>
              </a:rPr>
              <a:t>Expect high frequency data and large BLOB’s of data</a:t>
            </a:r>
          </a:p>
          <a:p>
            <a:pPr marL="379413" lvl="1" indent="-285750" algn="just">
              <a:buFont typeface="Arial" panose="020B0604020202020204" pitchFamily="34" charset="0"/>
              <a:buChar char="•"/>
            </a:pPr>
            <a:r>
              <a:rPr lang="en-GB" dirty="0">
                <a:latin typeface="Arial Narrow" panose="020B0606020202030204" pitchFamily="34" charset="0"/>
              </a:rPr>
              <a:t>Expect requirements to change. Have a plan for post collection data analytics</a:t>
            </a:r>
          </a:p>
          <a:p>
            <a:pPr marL="379413" lvl="1" indent="-285750" algn="just">
              <a:buFont typeface="Arial" panose="020B0604020202020204" pitchFamily="34" charset="0"/>
              <a:buChar char="•"/>
            </a:pPr>
            <a:r>
              <a:rPr lang="en-GB" dirty="0">
                <a:latin typeface="Arial Narrow" panose="020B0606020202030204" pitchFamily="34" charset="0"/>
              </a:rPr>
              <a:t>Be prepared for regulation changes whether its grant funding rules for utilities such as AMP6 or data privacy regulation changes</a:t>
            </a:r>
          </a:p>
          <a:p>
            <a:pPr marL="93663" lvl="1" algn="just"/>
            <a:endParaRPr lang="en-GB" dirty="0">
              <a:latin typeface="Arial Narrow" panose="020B0606020202030204" pitchFamily="34" charset="0"/>
            </a:endParaRPr>
          </a:p>
          <a:p>
            <a:pPr marL="893763" lvl="2" indent="-342900" algn="just">
              <a:buFont typeface="+mj-lt"/>
              <a:buAutoNum type="arabicPeriod"/>
            </a:pPr>
            <a:endParaRPr lang="en-GB" dirty="0">
              <a:solidFill>
                <a:schemeClr val="accent3"/>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Tree>
    <p:extLst>
      <p:ext uri="{BB962C8B-B14F-4D97-AF65-F5344CB8AC3E}">
        <p14:creationId xmlns:p14="http://schemas.microsoft.com/office/powerpoint/2010/main" val="320419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19187" y="5164340"/>
            <a:ext cx="5272068" cy="428628"/>
          </a:xfrm>
          <a:prstGeom prst="rect">
            <a:avLst/>
          </a:prstGeom>
        </p:spPr>
        <p:txBody>
          <a:bodyPr/>
          <a:lstStyle>
            <a:lvl1pPr algn="l" defTabSz="914400" rtl="0" eaLnBrk="1" latinLnBrk="0" hangingPunct="1">
              <a:spcBef>
                <a:spcPct val="0"/>
              </a:spcBef>
              <a:buNone/>
              <a:defRPr sz="3200" b="1" kern="1200">
                <a:solidFill>
                  <a:schemeClr val="tx2"/>
                </a:solidFill>
                <a:latin typeface="+mj-lt"/>
                <a:ea typeface="+mj-ea"/>
                <a:cs typeface="+mj-cs"/>
              </a:defRPr>
            </a:lvl1pPr>
          </a:lstStyle>
          <a:p>
            <a:r>
              <a:rPr lang="en-GB" sz="2700" dirty="0">
                <a:solidFill>
                  <a:schemeClr val="tx2">
                    <a:lumMod val="75000"/>
                  </a:schemeClr>
                </a:solidFill>
                <a:latin typeface="Arial Narrow" panose="020B0606020202030204" pitchFamily="34" charset="0"/>
              </a:rPr>
              <a:t>1. Project Summary</a:t>
            </a:r>
          </a:p>
        </p:txBody>
      </p:sp>
      <p:pic>
        <p:nvPicPr>
          <p:cNvPr id="6"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1" name="Rectangle 10"/>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Tree>
    <p:extLst>
      <p:ext uri="{BB962C8B-B14F-4D97-AF65-F5344CB8AC3E}">
        <p14:creationId xmlns:p14="http://schemas.microsoft.com/office/powerpoint/2010/main" val="1296923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550" b="0" i="0" u="none" strike="noStrike" kern="1200" cap="none" spc="0" normalizeH="0" baseline="0" noProof="0" dirty="0">
                <a:ln>
                  <a:noFill/>
                </a:ln>
                <a:solidFill>
                  <a:schemeClr val="accent5">
                    <a:lumMod val="75000"/>
                  </a:schemeClr>
                </a:solidFill>
                <a:effectLst/>
                <a:uLnTx/>
                <a:uFillTx/>
                <a:latin typeface="Arial Narrow" panose="020B0606020202030204" pitchFamily="34" charset="0"/>
                <a:ea typeface="+mj-ea"/>
                <a:cs typeface="+mj-cs"/>
              </a:rPr>
              <a:t>Lessons learned and the future</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accent1">
                    <a:lumMod val="75000"/>
                  </a:schemeClr>
                </a:solidFill>
                <a:effectLst/>
                <a:uLnTx/>
                <a:uFillTx/>
              </a:rPr>
              <a:t>http://www.urbanwater-ict.com</a:t>
            </a:r>
          </a:p>
        </p:txBody>
      </p:sp>
      <p:sp>
        <p:nvSpPr>
          <p:cNvPr id="12" name="2 Marcador de contenido"/>
          <p:cNvSpPr txBox="1">
            <a:spLocks/>
          </p:cNvSpPr>
          <p:nvPr/>
        </p:nvSpPr>
        <p:spPr>
          <a:xfrm>
            <a:off x="806824" y="962715"/>
            <a:ext cx="7583689" cy="513950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marR="0" lvl="0" indent="0" algn="l" defTabSz="914400" rtl="0" eaLnBrk="1" fontAlgn="auto" latinLnBrk="0" hangingPunct="1">
              <a:lnSpc>
                <a:spcPct val="100000"/>
              </a:lnSpc>
              <a:spcBef>
                <a:spcPts val="0"/>
              </a:spcBef>
              <a:spcAft>
                <a:spcPts val="900"/>
              </a:spcAft>
              <a:buClrTx/>
              <a:buSzTx/>
              <a:buFontTx/>
              <a:buNone/>
              <a:tabLst/>
              <a:defRPr/>
            </a:pPr>
            <a:r>
              <a:rPr kumimoji="0" lang="en-GB" sz="2200" b="1" i="0" u="none" strike="noStrike" kern="1200" cap="none" spc="0" normalizeH="0" baseline="0" noProof="0" dirty="0" err="1">
                <a:ln>
                  <a:noFill/>
                </a:ln>
                <a:solidFill>
                  <a:schemeClr val="tx1"/>
                </a:solidFill>
                <a:effectLst/>
                <a:uLnTx/>
                <a:uFillTx/>
                <a:latin typeface="Arial Narrow" panose="020B0606020202030204" pitchFamily="34" charset="0"/>
                <a:ea typeface="+mn-ea"/>
                <a:cs typeface="+mn-cs"/>
              </a:rPr>
              <a:t>Blockchain</a:t>
            </a:r>
            <a:r>
              <a:rPr kumimoji="0" lang="en-GB" sz="2200" b="1"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 (</a:t>
            </a:r>
            <a:r>
              <a:rPr kumimoji="0" lang="en-GB" sz="2200" b="1" i="0" u="none" strike="noStrike" kern="1200" cap="none" spc="0" normalizeH="0" baseline="0" noProof="0" dirty="0" err="1">
                <a:ln>
                  <a:noFill/>
                </a:ln>
                <a:solidFill>
                  <a:schemeClr val="tx1"/>
                </a:solidFill>
                <a:effectLst/>
                <a:uLnTx/>
                <a:uFillTx/>
                <a:latin typeface="Arial Narrow" panose="020B0606020202030204" pitchFamily="34" charset="0"/>
                <a:ea typeface="+mn-ea"/>
                <a:cs typeface="+mn-cs"/>
              </a:rPr>
              <a:t>Ethereum</a:t>
            </a:r>
            <a:r>
              <a:rPr kumimoji="0" lang="en-GB" sz="2200" b="1"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a:t>
            </a: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Banking and finance going wild for </a:t>
            </a:r>
            <a:r>
              <a:rPr kumimoji="0" lang="en-GB" sz="1800" b="0" i="0" u="none" strike="noStrike" kern="1200" cap="none" spc="0" normalizeH="0" baseline="0" noProof="0" dirty="0" err="1">
                <a:ln>
                  <a:noFill/>
                </a:ln>
                <a:solidFill>
                  <a:schemeClr val="tx1"/>
                </a:solidFill>
                <a:effectLst/>
                <a:uLnTx/>
                <a:uFillTx/>
                <a:latin typeface="Arial Narrow" panose="020B0606020202030204" pitchFamily="34" charset="0"/>
                <a:ea typeface="+mn-ea"/>
                <a:cs typeface="+mn-cs"/>
              </a:rPr>
              <a:t>Blockchain</a:t>
            </a: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 for the benefits of privacy, proof, transparency and interoperability</a:t>
            </a: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No need to hide data in remote cloud datacentres, services such as </a:t>
            </a:r>
            <a:r>
              <a:rPr kumimoji="0" lang="en-GB" sz="1800" b="0" i="0" u="none" strike="noStrike" kern="1200" cap="none" spc="0" normalizeH="0" baseline="0" noProof="0" dirty="0" err="1">
                <a:ln>
                  <a:noFill/>
                </a:ln>
                <a:solidFill>
                  <a:schemeClr val="tx1"/>
                </a:solidFill>
                <a:effectLst/>
                <a:uLnTx/>
                <a:uFillTx/>
                <a:latin typeface="Arial Narrow" panose="020B0606020202030204" pitchFamily="34" charset="0"/>
                <a:ea typeface="+mn-ea"/>
                <a:cs typeface="+mn-cs"/>
              </a:rPr>
              <a:t>UrbanWater</a:t>
            </a: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 can continue to use </a:t>
            </a:r>
            <a:r>
              <a:rPr kumimoji="0" lang="en-GB" sz="1800" b="0" i="0" u="none" strike="noStrike" kern="1200" cap="none" spc="0" normalizeH="0" baseline="0" noProof="0" dirty="0" err="1">
                <a:ln>
                  <a:noFill/>
                </a:ln>
                <a:solidFill>
                  <a:schemeClr val="tx1"/>
                </a:solidFill>
                <a:effectLst/>
                <a:uLnTx/>
                <a:uFillTx/>
                <a:latin typeface="Arial Narrow" panose="020B0606020202030204" pitchFamily="34" charset="0"/>
                <a:ea typeface="+mn-ea"/>
                <a:cs typeface="+mn-cs"/>
              </a:rPr>
              <a:t>Blockchain</a:t>
            </a: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 for convenience while allowing direct access to data</a:t>
            </a: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Proof that readings are accurate without ability to post-doctor data</a:t>
            </a: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Smart contracts allow a whole new generation of smart services such as automatic checking of meter readings and instant payments in a very transparent way</a:t>
            </a: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Truly decentralises network while allowing customers and utilities to control what they need to control</a:t>
            </a:r>
          </a:p>
          <a:p>
            <a:pPr marL="93663" marR="0" lvl="1"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93663" marR="0" lvl="1" algn="just" defTabSz="914400" rtl="0" eaLnBrk="1" fontAlgn="auto" latinLnBrk="0" hangingPunct="1">
              <a:lnSpc>
                <a:spcPct val="100000"/>
              </a:lnSpc>
              <a:spcBef>
                <a:spcPts val="0"/>
              </a:spcBef>
              <a:spcAft>
                <a:spcPts val="0"/>
              </a:spcAft>
              <a:buClrTx/>
              <a:buSzTx/>
              <a:tabLst/>
              <a:defRPr/>
            </a:pPr>
            <a:endParaRPr lang="en-GB" dirty="0">
              <a:solidFill>
                <a:schemeClr val="accent3"/>
              </a:solidFill>
              <a:latin typeface="Arial Narrow" panose="020B0606020202030204" pitchFamily="34" charset="0"/>
            </a:endParaRPr>
          </a:p>
          <a:p>
            <a:pPr marL="93663" lvl="1" algn="just"/>
            <a:r>
              <a:rPr lang="en-GB" dirty="0">
                <a:latin typeface="Arial Narrow" panose="020B0606020202030204" pitchFamily="34" charset="0"/>
                <a:hlinkClick r:id="rId4"/>
              </a:rPr>
              <a:t>https://www.ethereum.org/</a:t>
            </a:r>
            <a:endParaRPr lang="en-GB" dirty="0">
              <a:latin typeface="Arial Narrow" panose="020B0606020202030204" pitchFamily="34" charset="0"/>
            </a:endParaRPr>
          </a:p>
          <a:p>
            <a:pPr marL="93663" lvl="1" algn="just"/>
            <a:r>
              <a:rPr lang="en-GB" dirty="0">
                <a:latin typeface="Arial Narrow" panose="020B0606020202030204" pitchFamily="34" charset="0"/>
                <a:hlinkClick r:id="rId5"/>
              </a:rPr>
              <a:t>http://www.coindesk.com/technology/smart-contracts-news/ethereum/</a:t>
            </a:r>
            <a:r>
              <a:rPr lang="en-GB" dirty="0">
                <a:latin typeface="Arial Narrow" panose="020B0606020202030204" pitchFamily="34" charset="0"/>
              </a:rPr>
              <a:t> </a:t>
            </a: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93663" marR="0" lvl="1"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p:txBody>
      </p:sp>
      <p:pic>
        <p:nvPicPr>
          <p:cNvPr id="2050" name="Picture 2" descr="http://bitcoin-daytrading.com/wp-content/uploads/2016/03/ethereu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22264" y="5364588"/>
            <a:ext cx="2936476" cy="737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169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550" b="0" i="0" u="none" strike="noStrike" kern="1200" cap="none" spc="0" normalizeH="0" baseline="0" noProof="0" dirty="0">
                <a:ln>
                  <a:noFill/>
                </a:ln>
                <a:solidFill>
                  <a:schemeClr val="accent5">
                    <a:lumMod val="75000"/>
                  </a:schemeClr>
                </a:solidFill>
                <a:effectLst/>
                <a:uLnTx/>
                <a:uFillTx/>
                <a:latin typeface="Arial Narrow" panose="020B0606020202030204" pitchFamily="34" charset="0"/>
                <a:ea typeface="+mj-ea"/>
                <a:cs typeface="+mj-cs"/>
              </a:rPr>
              <a:t>Lessons learned and the future</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accent1">
                    <a:lumMod val="75000"/>
                  </a:schemeClr>
                </a:solidFill>
                <a:effectLst/>
                <a:uLnTx/>
                <a:uFillTx/>
              </a:rPr>
              <a:t>http://www.urbanwater-ict.com</a:t>
            </a:r>
          </a:p>
        </p:txBody>
      </p:sp>
      <p:sp>
        <p:nvSpPr>
          <p:cNvPr id="12" name="2 Marcador de contenido"/>
          <p:cNvSpPr txBox="1">
            <a:spLocks/>
          </p:cNvSpPr>
          <p:nvPr/>
        </p:nvSpPr>
        <p:spPr>
          <a:xfrm>
            <a:off x="806824" y="962716"/>
            <a:ext cx="7583689" cy="3547140"/>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marR="0" lvl="0" indent="0" algn="l" defTabSz="914400" rtl="0" eaLnBrk="1" fontAlgn="auto" latinLnBrk="0" hangingPunct="1">
              <a:lnSpc>
                <a:spcPct val="100000"/>
              </a:lnSpc>
              <a:spcBef>
                <a:spcPts val="0"/>
              </a:spcBef>
              <a:spcAft>
                <a:spcPts val="900"/>
              </a:spcAft>
              <a:buClrTx/>
              <a:buSzTx/>
              <a:buFontTx/>
              <a:buNone/>
              <a:tabLst/>
              <a:defRPr/>
            </a:pPr>
            <a:r>
              <a:rPr kumimoji="0" lang="en-GB" sz="2200" b="1"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Security and privacy</a:t>
            </a: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err="1">
                <a:ln>
                  <a:noFill/>
                </a:ln>
                <a:solidFill>
                  <a:schemeClr val="tx1"/>
                </a:solidFill>
                <a:effectLst/>
                <a:uLnTx/>
                <a:uFillTx/>
                <a:latin typeface="Arial Narrow" panose="020B0606020202030204" pitchFamily="34" charset="0"/>
                <a:ea typeface="+mn-ea"/>
                <a:cs typeface="+mn-cs"/>
              </a:rPr>
              <a:t>Defcon</a:t>
            </a: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 presented many vulnerable systems considered</a:t>
            </a:r>
            <a:r>
              <a:rPr kumimoji="0" lang="en-GB" sz="1800" b="0" i="0" u="none" strike="noStrike" kern="1200" cap="none" spc="0" normalizeH="0" noProof="0" dirty="0">
                <a:ln>
                  <a:noFill/>
                </a:ln>
                <a:solidFill>
                  <a:schemeClr val="tx1"/>
                </a:solidFill>
                <a:effectLst/>
                <a:uLnTx/>
                <a:uFillTx/>
                <a:latin typeface="Arial Narrow" panose="020B0606020202030204" pitchFamily="34" charset="0"/>
                <a:ea typeface="+mn-ea"/>
                <a:cs typeface="+mn-cs"/>
              </a:rPr>
              <a:t> parts of a modern smart city</a:t>
            </a: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Demonstration of hacking every solar PV array</a:t>
            </a:r>
            <a:r>
              <a:rPr kumimoji="0" lang="en-GB" sz="1800" b="0" i="0" u="none" strike="noStrike" kern="1200" cap="none" spc="0" normalizeH="0" noProof="0" dirty="0">
                <a:ln>
                  <a:noFill/>
                </a:ln>
                <a:solidFill>
                  <a:schemeClr val="tx1"/>
                </a:solidFill>
                <a:effectLst/>
                <a:uLnTx/>
                <a:uFillTx/>
                <a:latin typeface="Arial Narrow" panose="020B0606020202030204" pitchFamily="34" charset="0"/>
                <a:ea typeface="+mn-ea"/>
                <a:cs typeface="+mn-cs"/>
              </a:rPr>
              <a:t> in America through a vulnerable home solar PV installation</a:t>
            </a: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Mobile phones</a:t>
            </a:r>
            <a:r>
              <a:rPr kumimoji="0" lang="en-GB" sz="1800" b="0" i="0" u="none" strike="noStrike" kern="1200" cap="none" spc="0" normalizeH="0" noProof="0" dirty="0">
                <a:ln>
                  <a:noFill/>
                </a:ln>
                <a:solidFill>
                  <a:schemeClr val="tx1"/>
                </a:solidFill>
                <a:effectLst/>
                <a:uLnTx/>
                <a:uFillTx/>
                <a:latin typeface="Arial Narrow" panose="020B0606020202030204" pitchFamily="34" charset="0"/>
                <a:ea typeface="+mn-ea"/>
                <a:cs typeface="+mn-cs"/>
              </a:rPr>
              <a:t> to smart meters, a new frontier for hackers.</a:t>
            </a: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More integrated</a:t>
            </a:r>
            <a:r>
              <a:rPr kumimoji="0" lang="en-GB" sz="1800" b="0" i="0" u="none" strike="noStrike" kern="1200" cap="none" spc="0" normalizeH="0" noProof="0" dirty="0">
                <a:ln>
                  <a:noFill/>
                </a:ln>
                <a:solidFill>
                  <a:schemeClr val="tx1"/>
                </a:solidFill>
                <a:effectLst/>
                <a:uLnTx/>
                <a:uFillTx/>
                <a:latin typeface="Arial Narrow" panose="020B0606020202030204" pitchFamily="34" charset="0"/>
                <a:ea typeface="+mn-ea"/>
                <a:cs typeface="+mn-cs"/>
              </a:rPr>
              <a:t> systems means more potential to traverse smart systems as part of a single hack</a:t>
            </a: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Arial Narrow" panose="020B0606020202030204" pitchFamily="34" charset="0"/>
              </a:rPr>
              <a:t>Encrypted data in storage. What needs to be encrypted and if encrypted what are the impacts for data mining? Homomorphic?</a:t>
            </a: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Excited talk within the hacker space about</a:t>
            </a:r>
            <a:r>
              <a:rPr kumimoji="0" lang="en-GB" sz="1800" b="0" i="0" u="none" strike="noStrike" kern="1200" cap="none" spc="0" normalizeH="0" noProof="0" dirty="0">
                <a:ln>
                  <a:noFill/>
                </a:ln>
                <a:solidFill>
                  <a:schemeClr val="tx1"/>
                </a:solidFill>
                <a:effectLst/>
                <a:uLnTx/>
                <a:uFillTx/>
                <a:latin typeface="Arial Narrow" panose="020B0606020202030204" pitchFamily="34" charset="0"/>
                <a:ea typeface="+mn-ea"/>
                <a:cs typeface="+mn-cs"/>
              </a:rPr>
              <a:t> the new opportunities that come from smart cities</a:t>
            </a: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93663" marR="0" lvl="1"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93663" marR="0" lvl="1"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p:txBody>
      </p:sp>
      <p:pic>
        <p:nvPicPr>
          <p:cNvPr id="3076" name="Picture 4" descr="http://www-tc.pbs.org/wgbh/nova/assets/img/posters/rise-of-hackers-vi.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70331" y="4414094"/>
            <a:ext cx="2548477" cy="143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121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550" b="0" i="0" u="none" strike="noStrike" kern="1200" cap="none" spc="0" normalizeH="0" baseline="0" noProof="0" dirty="0">
                <a:ln>
                  <a:noFill/>
                </a:ln>
                <a:solidFill>
                  <a:schemeClr val="accent5">
                    <a:lumMod val="75000"/>
                  </a:schemeClr>
                </a:solidFill>
                <a:effectLst/>
                <a:uLnTx/>
                <a:uFillTx/>
                <a:latin typeface="Arial Narrow" panose="020B0606020202030204" pitchFamily="34" charset="0"/>
                <a:ea typeface="+mj-ea"/>
                <a:cs typeface="+mj-cs"/>
              </a:rPr>
              <a:t>Lessons learned and the future</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accent1">
                    <a:lumMod val="75000"/>
                  </a:schemeClr>
                </a:solidFill>
                <a:effectLst/>
                <a:uLnTx/>
                <a:uFillTx/>
              </a:rPr>
              <a:t>http://www.urbanwater-ict.com</a:t>
            </a:r>
          </a:p>
        </p:txBody>
      </p:sp>
      <p:sp>
        <p:nvSpPr>
          <p:cNvPr id="12" name="2 Marcador de contenido"/>
          <p:cNvSpPr txBox="1">
            <a:spLocks/>
          </p:cNvSpPr>
          <p:nvPr/>
        </p:nvSpPr>
        <p:spPr>
          <a:xfrm>
            <a:off x="806824" y="962715"/>
            <a:ext cx="7583689" cy="513950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marR="0" lvl="0" indent="0" algn="l" defTabSz="914400" rtl="0" eaLnBrk="1" fontAlgn="auto" latinLnBrk="0" hangingPunct="1">
              <a:lnSpc>
                <a:spcPct val="100000"/>
              </a:lnSpc>
              <a:spcBef>
                <a:spcPts val="0"/>
              </a:spcBef>
              <a:spcAft>
                <a:spcPts val="900"/>
              </a:spcAft>
              <a:buClrTx/>
              <a:buSzTx/>
              <a:buFontTx/>
              <a:buNone/>
              <a:tabLst/>
              <a:defRPr/>
            </a:pPr>
            <a:r>
              <a:rPr kumimoji="0" lang="en-GB" sz="2200" b="1"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Integration</a:t>
            </a: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More integrated systems such</a:t>
            </a:r>
            <a:r>
              <a:rPr kumimoji="0" lang="en-GB" sz="1800" b="0" i="0" u="none" strike="noStrike" kern="1200" cap="none" spc="0" normalizeH="0" noProof="0" dirty="0">
                <a:ln>
                  <a:noFill/>
                </a:ln>
                <a:solidFill>
                  <a:schemeClr val="tx1"/>
                </a:solidFill>
                <a:effectLst/>
                <a:uLnTx/>
                <a:uFillTx/>
                <a:latin typeface="Arial Narrow" panose="020B0606020202030204" pitchFamily="34" charset="0"/>
                <a:ea typeface="+mn-ea"/>
                <a:cs typeface="+mn-cs"/>
              </a:rPr>
              <a:t> as Traffic Control talking to Energy Management</a:t>
            </a: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Arial Narrow" panose="020B0606020202030204" pitchFamily="34" charset="0"/>
              </a:rPr>
              <a:t>Water utilities using solar energy and low cost energy periods to pump water uphill to release and generate energy at night and high energy cost periods</a:t>
            </a: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err="1">
                <a:ln>
                  <a:noFill/>
                </a:ln>
                <a:solidFill>
                  <a:schemeClr val="tx1"/>
                </a:solidFill>
                <a:effectLst/>
                <a:uLnTx/>
                <a:uFillTx/>
                <a:latin typeface="Arial Narrow" panose="020B0606020202030204" pitchFamily="34" charset="0"/>
                <a:ea typeface="+mn-ea"/>
                <a:cs typeface="+mn-cs"/>
              </a:rPr>
              <a:t>IoT</a:t>
            </a: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 devices,</a:t>
            </a:r>
            <a:r>
              <a:rPr kumimoji="0" lang="en-GB" sz="1800" b="0" i="0" u="none" strike="noStrike" kern="1200" cap="none" spc="0" normalizeH="0" noProof="0" dirty="0">
                <a:ln>
                  <a:noFill/>
                </a:ln>
                <a:solidFill>
                  <a:schemeClr val="tx1"/>
                </a:solidFill>
                <a:effectLst/>
                <a:uLnTx/>
                <a:uFillTx/>
                <a:latin typeface="Arial Narrow" panose="020B0606020202030204" pitchFamily="34" charset="0"/>
                <a:ea typeface="+mn-ea"/>
                <a:cs typeface="+mn-cs"/>
              </a:rPr>
              <a:t> small devices for the person or home and smart household </a:t>
            </a:r>
            <a:r>
              <a:rPr kumimoji="0" lang="en-GB" sz="1800" b="0" i="0" u="none" strike="noStrike" kern="1200" cap="none" spc="0" normalizeH="0" noProof="0" dirty="0" err="1">
                <a:ln>
                  <a:noFill/>
                </a:ln>
                <a:solidFill>
                  <a:schemeClr val="tx1"/>
                </a:solidFill>
                <a:effectLst/>
                <a:uLnTx/>
                <a:uFillTx/>
                <a:latin typeface="Arial Narrow" panose="020B0606020202030204" pitchFamily="34" charset="0"/>
                <a:ea typeface="+mn-ea"/>
                <a:cs typeface="+mn-cs"/>
              </a:rPr>
              <a:t>apppliances</a:t>
            </a: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rPr>
              <a:t>Smart Cars and other</a:t>
            </a:r>
            <a:r>
              <a:rPr kumimoji="0" lang="en-GB" sz="1800" b="0" i="0" u="none" strike="noStrike" kern="1200" cap="none" spc="0" normalizeH="0" noProof="0" dirty="0">
                <a:ln>
                  <a:noFill/>
                </a:ln>
                <a:solidFill>
                  <a:schemeClr val="tx1"/>
                </a:solidFill>
                <a:effectLst/>
                <a:uLnTx/>
                <a:uFillTx/>
                <a:latin typeface="Arial Narrow" panose="020B0606020202030204" pitchFamily="34" charset="0"/>
                <a:ea typeface="+mn-ea"/>
                <a:cs typeface="+mn-cs"/>
              </a:rPr>
              <a:t> Smart Vehicles (beware the security)</a:t>
            </a:r>
          </a:p>
          <a:p>
            <a:pPr marL="379413"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latin typeface="Arial Narrow" panose="020B0606020202030204" pitchFamily="34" charset="0"/>
              </a:rPr>
              <a:t>Distributed computing / Peer to Peer as well as Cloud</a:t>
            </a: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93663" marR="0" lvl="1"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a:p>
            <a:pPr marL="93663" marR="0" lvl="1"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accent3"/>
              </a:solidFill>
              <a:effectLst/>
              <a:uLnTx/>
              <a:uFillTx/>
              <a:latin typeface="Arial Narrow" panose="020B0606020202030204" pitchFamily="34" charset="0"/>
              <a:ea typeface="+mn-ea"/>
              <a:cs typeface="+mn-cs"/>
            </a:endParaRPr>
          </a:p>
          <a:p>
            <a:pPr marL="93663" marR="0" lvl="1"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Narrow" panose="020B0606020202030204" pitchFamily="34" charset="0"/>
              <a:ea typeface="+mn-ea"/>
              <a:cs typeface="+mn-cs"/>
            </a:endParaRPr>
          </a:p>
        </p:txBody>
      </p:sp>
      <p:pic>
        <p:nvPicPr>
          <p:cNvPr id="4098" name="Picture 2" descr="http://www.startyourbusinessmag.com/wp-content/uploads/2014/08/productivity-innova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3953" y="3739556"/>
            <a:ext cx="2939834" cy="22048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esuitetools.com/sites/default/files/integration_0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886" y="3802160"/>
            <a:ext cx="4310411" cy="1885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203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Project Summary</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pic>
        <p:nvPicPr>
          <p:cNvPr id="2" name="urbanwa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438" y="859426"/>
            <a:ext cx="9144000" cy="5143500"/>
          </a:xfrm>
          <a:prstGeom prst="rect">
            <a:avLst/>
          </a:prstGeom>
        </p:spPr>
      </p:pic>
    </p:spTree>
    <p:extLst>
      <p:ext uri="{BB962C8B-B14F-4D97-AF65-F5344CB8AC3E}">
        <p14:creationId xmlns:p14="http://schemas.microsoft.com/office/powerpoint/2010/main" val="33516952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Project Summary</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9" name="2 Marcador de contenido"/>
          <p:cNvSpPr txBox="1">
            <a:spLocks/>
          </p:cNvSpPr>
          <p:nvPr/>
        </p:nvSpPr>
        <p:spPr>
          <a:xfrm>
            <a:off x="806825" y="962715"/>
            <a:ext cx="4404368" cy="513950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What does Smart Water cover?</a:t>
            </a:r>
          </a:p>
          <a:p>
            <a:pPr marL="93663" lvl="1" algn="just"/>
            <a:endParaRPr lang="en-GB" b="1" dirty="0">
              <a:latin typeface="Arial Narrow" panose="020B0606020202030204" pitchFamily="34" charset="0"/>
            </a:endParaRPr>
          </a:p>
          <a:p>
            <a:pPr marL="93663" lvl="1" algn="just"/>
            <a:r>
              <a:rPr lang="en-GB" b="1" dirty="0">
                <a:latin typeface="Arial Narrow" panose="020B0606020202030204" pitchFamily="34" charset="0"/>
              </a:rPr>
              <a:t>Water Sources</a:t>
            </a:r>
          </a:p>
          <a:p>
            <a:pPr marL="93663" lvl="1" algn="just"/>
            <a:r>
              <a:rPr lang="en-GB" dirty="0">
                <a:latin typeface="Arial Narrow" panose="020B0606020202030204" pitchFamily="34" charset="0"/>
              </a:rPr>
              <a:t>Water supplies across rivers, reservoirs and wetlands.</a:t>
            </a:r>
          </a:p>
          <a:p>
            <a:pPr marL="93663" lvl="1" algn="just"/>
            <a:endParaRPr lang="en-GB" dirty="0">
              <a:latin typeface="Arial Narrow" panose="020B0606020202030204" pitchFamily="34" charset="0"/>
            </a:endParaRPr>
          </a:p>
          <a:p>
            <a:pPr marL="93663" lvl="1" algn="just"/>
            <a:r>
              <a:rPr lang="en-GB" b="1" dirty="0">
                <a:latin typeface="Arial Narrow" panose="020B0606020202030204" pitchFamily="34" charset="0"/>
              </a:rPr>
              <a:t>Water Treatment</a:t>
            </a:r>
          </a:p>
          <a:p>
            <a:pPr marL="93663" lvl="1" algn="just"/>
            <a:r>
              <a:rPr lang="en-GB" dirty="0">
                <a:latin typeface="Arial Narrow" panose="020B0606020202030204" pitchFamily="34" charset="0"/>
              </a:rPr>
              <a:t>Effective treatment of water to provide clear safe water</a:t>
            </a:r>
          </a:p>
          <a:p>
            <a:pPr marL="93663" lvl="1" algn="just"/>
            <a:endParaRPr lang="en-GB" dirty="0">
              <a:latin typeface="Arial Narrow" panose="020B0606020202030204" pitchFamily="34" charset="0"/>
            </a:endParaRPr>
          </a:p>
          <a:p>
            <a:pPr marL="93663" lvl="1" algn="just"/>
            <a:r>
              <a:rPr lang="en-GB" b="1" dirty="0">
                <a:latin typeface="Arial Narrow" panose="020B0606020202030204" pitchFamily="34" charset="0"/>
              </a:rPr>
              <a:t>Water Distribution</a:t>
            </a:r>
          </a:p>
          <a:p>
            <a:pPr marL="93663" lvl="1" algn="just"/>
            <a:r>
              <a:rPr lang="en-GB" dirty="0">
                <a:latin typeface="Arial Narrow" panose="020B0606020202030204" pitchFamily="34" charset="0"/>
              </a:rPr>
              <a:t>Reducing water loss and maintaining water quality</a:t>
            </a:r>
          </a:p>
          <a:p>
            <a:pPr marL="93663" lvl="1" algn="just"/>
            <a:endParaRPr lang="en-GB" dirty="0">
              <a:latin typeface="Arial Narrow" panose="020B0606020202030204" pitchFamily="34" charset="0"/>
            </a:endParaRPr>
          </a:p>
          <a:p>
            <a:pPr marL="93663" lvl="1" algn="just"/>
            <a:r>
              <a:rPr lang="en-GB" b="1" dirty="0">
                <a:latin typeface="Arial Narrow" panose="020B0606020202030204" pitchFamily="34" charset="0"/>
              </a:rPr>
              <a:t>Water Consumption</a:t>
            </a:r>
          </a:p>
          <a:p>
            <a:pPr marL="93663" lvl="1" algn="just"/>
            <a:r>
              <a:rPr lang="en-GB" dirty="0">
                <a:latin typeface="Arial Narrow" panose="020B0606020202030204" pitchFamily="34" charset="0"/>
              </a:rPr>
              <a:t>Managing demand, modifying consumer behaviour, meeting demand </a:t>
            </a:r>
          </a:p>
          <a:p>
            <a:pPr marL="93663" lvl="1" algn="just"/>
            <a:endParaRPr lang="en-GB" dirty="0">
              <a:latin typeface="Arial Narrow" panose="020B0606020202030204" pitchFamily="34" charset="0"/>
            </a:endParaRPr>
          </a:p>
          <a:p>
            <a:pPr marL="893763" lvl="2" indent="-342900" algn="just">
              <a:buFont typeface="+mj-lt"/>
              <a:buAutoNum type="arabicPeriod"/>
            </a:pPr>
            <a:endParaRPr lang="en-GB" dirty="0">
              <a:solidFill>
                <a:schemeClr val="accent3"/>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pic>
        <p:nvPicPr>
          <p:cNvPr id="10" name="Imagen 2"/>
          <p:cNvPicPr/>
          <p:nvPr/>
        </p:nvPicPr>
        <p:blipFill>
          <a:blip r:embed="rId4">
            <a:extLst>
              <a:ext uri="{28A0092B-C50C-407E-A947-70E740481C1C}">
                <a14:useLocalDpi xmlns:a14="http://schemas.microsoft.com/office/drawing/2010/main" val="0"/>
              </a:ext>
            </a:extLst>
          </a:blip>
          <a:srcRect/>
          <a:stretch>
            <a:fillRect/>
          </a:stretch>
        </p:blipFill>
        <p:spPr bwMode="auto">
          <a:xfrm>
            <a:off x="5181007" y="962715"/>
            <a:ext cx="3962993" cy="5270605"/>
          </a:xfrm>
          <a:prstGeom prst="rect">
            <a:avLst/>
          </a:prstGeom>
          <a:noFill/>
          <a:ln>
            <a:noFill/>
          </a:ln>
        </p:spPr>
      </p:pic>
    </p:spTree>
    <p:extLst>
      <p:ext uri="{BB962C8B-B14F-4D97-AF65-F5344CB8AC3E}">
        <p14:creationId xmlns:p14="http://schemas.microsoft.com/office/powerpoint/2010/main" val="697155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Project Summary</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9" name="2 Marcador de contenido"/>
          <p:cNvSpPr txBox="1">
            <a:spLocks/>
          </p:cNvSpPr>
          <p:nvPr/>
        </p:nvSpPr>
        <p:spPr>
          <a:xfrm>
            <a:off x="806824" y="962715"/>
            <a:ext cx="7583689" cy="5139505"/>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Project Aims</a:t>
            </a:r>
          </a:p>
          <a:p>
            <a:pPr marL="379413" lvl="1" indent="-285750" algn="just">
              <a:buFont typeface="Arial" panose="020B0604020202020204" pitchFamily="34" charset="0"/>
              <a:buChar char="•"/>
            </a:pPr>
            <a:r>
              <a:rPr lang="en-GB" dirty="0">
                <a:latin typeface="Arial Narrow" panose="020B0606020202030204" pitchFamily="34" charset="0"/>
              </a:rPr>
              <a:t>EC project to bring smarter water management to Europe</a:t>
            </a:r>
          </a:p>
          <a:p>
            <a:pPr marL="379413" lvl="1" indent="-285750" algn="just">
              <a:buFont typeface="Arial" panose="020B0604020202020204" pitchFamily="34" charset="0"/>
              <a:buChar char="•"/>
            </a:pPr>
            <a:r>
              <a:rPr lang="en-GB" dirty="0">
                <a:latin typeface="Arial Narrow" panose="020B0606020202030204" pitchFamily="34" charset="0"/>
              </a:rPr>
              <a:t>Collaboration of water utilities, EC, universities and smart solution companies</a:t>
            </a:r>
          </a:p>
          <a:p>
            <a:pPr marL="379413" lvl="1" indent="-285750" algn="just">
              <a:buFont typeface="Arial" panose="020B0604020202020204" pitchFamily="34" charset="0"/>
              <a:buChar char="•"/>
            </a:pPr>
            <a:r>
              <a:rPr lang="en-GB" dirty="0">
                <a:latin typeface="Arial Narrow" panose="020B0606020202030204" pitchFamily="34" charset="0"/>
              </a:rPr>
              <a:t>Improve &amp; encourage efficient end to end water management</a:t>
            </a:r>
          </a:p>
          <a:p>
            <a:pPr marL="379413" lvl="1" indent="-285750" algn="just">
              <a:buFont typeface="Arial" panose="020B0604020202020204" pitchFamily="34" charset="0"/>
              <a:buChar char="•"/>
            </a:pPr>
            <a:r>
              <a:rPr lang="en-GB" dirty="0">
                <a:latin typeface="Arial Narrow" panose="020B0606020202030204" pitchFamily="34" charset="0"/>
              </a:rPr>
              <a:t>Benefit End Users, Utilities, Public Authorities &amp; General Public</a:t>
            </a:r>
          </a:p>
          <a:p>
            <a:pPr marL="379413" lvl="1" indent="-285750" algn="just">
              <a:buFont typeface="Arial" panose="020B0604020202020204" pitchFamily="34" charset="0"/>
              <a:buChar char="•"/>
            </a:pPr>
            <a:r>
              <a:rPr lang="en-GB" dirty="0">
                <a:latin typeface="Arial Narrow" panose="020B0606020202030204" pitchFamily="34" charset="0"/>
              </a:rPr>
              <a:t>Provide customers with tools to reduce water consumption</a:t>
            </a:r>
          </a:p>
          <a:p>
            <a:pPr marL="379413" lvl="1" indent="-285750" algn="just">
              <a:buFont typeface="Arial" panose="020B0604020202020204" pitchFamily="34" charset="0"/>
              <a:buChar char="•"/>
            </a:pPr>
            <a:r>
              <a:rPr lang="en-GB" dirty="0">
                <a:latin typeface="Arial Narrow" panose="020B0606020202030204" pitchFamily="34" charset="0"/>
              </a:rPr>
              <a:t>Help Water Utilities meet demand &amp; reduce cost</a:t>
            </a:r>
          </a:p>
          <a:p>
            <a:pPr marL="379413" lvl="1" indent="-285750" algn="just">
              <a:buFont typeface="Arial" panose="020B0604020202020204" pitchFamily="34" charset="0"/>
              <a:buChar char="•"/>
            </a:pPr>
            <a:r>
              <a:rPr lang="en-GB" dirty="0">
                <a:latin typeface="Arial Narrow" panose="020B0606020202030204" pitchFamily="34" charset="0"/>
              </a:rPr>
              <a:t>Create partnerships across the water chain</a:t>
            </a:r>
          </a:p>
          <a:p>
            <a:pPr marL="379413" lvl="1" indent="-285750" algn="just">
              <a:buFont typeface="Arial" panose="020B0604020202020204" pitchFamily="34" charset="0"/>
              <a:buChar char="•"/>
            </a:pPr>
            <a:r>
              <a:rPr lang="en-GB" dirty="0">
                <a:latin typeface="Arial Narrow" panose="020B0606020202030204" pitchFamily="34" charset="0"/>
              </a:rPr>
              <a:t>Encourage innovation while solving reach challenges of scale and security</a:t>
            </a:r>
          </a:p>
          <a:p>
            <a:pPr marL="93663" lvl="1" algn="just"/>
            <a:endParaRPr lang="en-GB" dirty="0">
              <a:latin typeface="Arial Narrow" panose="020B0606020202030204" pitchFamily="34" charset="0"/>
            </a:endParaRPr>
          </a:p>
          <a:p>
            <a:pPr marL="893763" lvl="2" indent="-342900" algn="just">
              <a:buFont typeface="+mj-lt"/>
              <a:buAutoNum type="arabicPeriod"/>
            </a:pPr>
            <a:endParaRPr lang="en-GB" dirty="0">
              <a:solidFill>
                <a:schemeClr val="accent3"/>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spTree>
    <p:extLst>
      <p:ext uri="{BB962C8B-B14F-4D97-AF65-F5344CB8AC3E}">
        <p14:creationId xmlns:p14="http://schemas.microsoft.com/office/powerpoint/2010/main" val="889575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Project Summary</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9" name="2 Marcador de contenido"/>
          <p:cNvSpPr txBox="1">
            <a:spLocks/>
          </p:cNvSpPr>
          <p:nvPr/>
        </p:nvSpPr>
        <p:spPr>
          <a:xfrm>
            <a:off x="806824" y="962715"/>
            <a:ext cx="7583689" cy="1736097"/>
          </a:xfrm>
          <a:prstGeom prst="rect">
            <a:avLst/>
          </a:prstGeom>
        </p:spPr>
        <p:txBody>
          <a:bodyPr vert="horz" lIns="68580" tIns="34290" rIns="68580" bIns="34290" rtlCol="0" anchor="t"/>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858">
              <a:spcAft>
                <a:spcPts val="900"/>
              </a:spcAft>
            </a:pPr>
            <a:r>
              <a:rPr lang="en-GB" sz="2200" b="1" dirty="0">
                <a:solidFill>
                  <a:schemeClr val="tx1"/>
                </a:solidFill>
                <a:latin typeface="Arial Narrow" panose="020B0606020202030204" pitchFamily="34" charset="0"/>
              </a:rPr>
              <a:t>Example installation</a:t>
            </a:r>
          </a:p>
          <a:p>
            <a:pPr marL="93663" lvl="1" algn="just"/>
            <a:endParaRPr lang="en-GB" dirty="0">
              <a:latin typeface="Arial Narrow" panose="020B0606020202030204" pitchFamily="34" charset="0"/>
            </a:endParaRPr>
          </a:p>
          <a:p>
            <a:pPr marL="893763" lvl="2" indent="-342900" algn="just">
              <a:buFont typeface="+mj-lt"/>
              <a:buAutoNum type="arabicPeriod"/>
            </a:pPr>
            <a:endParaRPr lang="en-GB" dirty="0">
              <a:solidFill>
                <a:schemeClr val="accent3"/>
              </a:solidFill>
              <a:latin typeface="Arial Narrow" panose="020B0606020202030204" pitchFamily="34" charset="0"/>
            </a:endParaRPr>
          </a:p>
          <a:p>
            <a:pPr marL="436563" lvl="1" indent="-342900" algn="just">
              <a:buFont typeface="+mj-lt"/>
              <a:buAutoNum type="arabicPeriod"/>
            </a:pPr>
            <a:endParaRPr lang="en-GB" dirty="0">
              <a:latin typeface="Arial Narrow" panose="020B0606020202030204" pitchFamily="34" charset="0"/>
            </a:endParaRPr>
          </a:p>
          <a:p>
            <a:pPr marL="93663" lvl="1" algn="just"/>
            <a:endParaRPr lang="en-GB" dirty="0">
              <a:latin typeface="Arial Narrow" panose="020B0606020202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509506604"/>
              </p:ext>
            </p:extLst>
          </p:nvPr>
        </p:nvGraphicFramePr>
        <p:xfrm>
          <a:off x="499779" y="4685095"/>
          <a:ext cx="8003232" cy="1483360"/>
        </p:xfrm>
        <a:graphic>
          <a:graphicData uri="http://schemas.openxmlformats.org/drawingml/2006/table">
            <a:tbl>
              <a:tblPr firstRow="1" bandRow="1">
                <a:tableStyleId>{5C22544A-7EE6-4342-B048-85BDC9FD1C3A}</a:tableStyleId>
              </a:tblPr>
              <a:tblGrid>
                <a:gridCol w="1333872">
                  <a:extLst>
                    <a:ext uri="{9D8B030D-6E8A-4147-A177-3AD203B41FA5}">
                      <a16:colId xmlns:a16="http://schemas.microsoft.com/office/drawing/2014/main" val="20000"/>
                    </a:ext>
                  </a:extLst>
                </a:gridCol>
                <a:gridCol w="1333872">
                  <a:extLst>
                    <a:ext uri="{9D8B030D-6E8A-4147-A177-3AD203B41FA5}">
                      <a16:colId xmlns:a16="http://schemas.microsoft.com/office/drawing/2014/main" val="20001"/>
                    </a:ext>
                  </a:extLst>
                </a:gridCol>
                <a:gridCol w="1333872">
                  <a:extLst>
                    <a:ext uri="{9D8B030D-6E8A-4147-A177-3AD203B41FA5}">
                      <a16:colId xmlns:a16="http://schemas.microsoft.com/office/drawing/2014/main" val="20002"/>
                    </a:ext>
                  </a:extLst>
                </a:gridCol>
                <a:gridCol w="1333872">
                  <a:extLst>
                    <a:ext uri="{9D8B030D-6E8A-4147-A177-3AD203B41FA5}">
                      <a16:colId xmlns:a16="http://schemas.microsoft.com/office/drawing/2014/main" val="20003"/>
                    </a:ext>
                  </a:extLst>
                </a:gridCol>
                <a:gridCol w="1333872">
                  <a:extLst>
                    <a:ext uri="{9D8B030D-6E8A-4147-A177-3AD203B41FA5}">
                      <a16:colId xmlns:a16="http://schemas.microsoft.com/office/drawing/2014/main" val="20004"/>
                    </a:ext>
                  </a:extLst>
                </a:gridCol>
                <a:gridCol w="1333872">
                  <a:extLst>
                    <a:ext uri="{9D8B030D-6E8A-4147-A177-3AD203B41FA5}">
                      <a16:colId xmlns:a16="http://schemas.microsoft.com/office/drawing/2014/main" val="20005"/>
                    </a:ext>
                  </a:extLst>
                </a:gridCol>
              </a:tblGrid>
              <a:tr h="370840">
                <a:tc>
                  <a:txBody>
                    <a:bodyPr/>
                    <a:lstStyle/>
                    <a:p>
                      <a:r>
                        <a:rPr lang="en-GB" dirty="0"/>
                        <a:t>Year</a:t>
                      </a:r>
                    </a:p>
                  </a:txBody>
                  <a:tcPr/>
                </a:tc>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a16="http://schemas.microsoft.com/office/drawing/2014/main" val="10000"/>
                  </a:ext>
                </a:extLst>
              </a:tr>
              <a:tr h="370840">
                <a:tc>
                  <a:txBody>
                    <a:bodyPr/>
                    <a:lstStyle/>
                    <a:p>
                      <a:r>
                        <a:rPr lang="en-GB" sz="1400" dirty="0"/>
                        <a:t>Total benefits</a:t>
                      </a:r>
                    </a:p>
                  </a:txBody>
                  <a:tcPr/>
                </a:tc>
                <a:tc>
                  <a:txBody>
                    <a:bodyPr/>
                    <a:lstStyle/>
                    <a:p>
                      <a:r>
                        <a:rPr lang="en-GB" sz="1400" dirty="0"/>
                        <a:t>€150,598,700</a:t>
                      </a:r>
                    </a:p>
                  </a:txBody>
                  <a:tcPr/>
                </a:tc>
                <a:tc>
                  <a:txBody>
                    <a:bodyPr/>
                    <a:lstStyle/>
                    <a:p>
                      <a:r>
                        <a:rPr lang="en-GB" sz="1400" dirty="0"/>
                        <a:t>€170,457,874</a:t>
                      </a:r>
                    </a:p>
                  </a:txBody>
                  <a:tcPr/>
                </a:tc>
                <a:tc>
                  <a:txBody>
                    <a:bodyPr/>
                    <a:lstStyle/>
                    <a:p>
                      <a:r>
                        <a:rPr lang="en-GB" sz="1400" dirty="0"/>
                        <a:t>€190,326,231</a:t>
                      </a:r>
                    </a:p>
                  </a:txBody>
                  <a:tcPr/>
                </a:tc>
                <a:tc>
                  <a:txBody>
                    <a:bodyPr/>
                    <a:lstStyle/>
                    <a:p>
                      <a:r>
                        <a:rPr lang="en-GB" sz="1400" dirty="0"/>
                        <a:t>€200,503,956</a:t>
                      </a:r>
                    </a:p>
                  </a:txBody>
                  <a:tcPr/>
                </a:tc>
                <a:tc>
                  <a:txBody>
                    <a:bodyPr/>
                    <a:lstStyle/>
                    <a:p>
                      <a:r>
                        <a:rPr lang="en-GB" sz="1400" dirty="0"/>
                        <a:t>€210,691,235</a:t>
                      </a:r>
                    </a:p>
                  </a:txBody>
                  <a:tcPr/>
                </a:tc>
                <a:extLst>
                  <a:ext uri="{0D108BD9-81ED-4DB2-BD59-A6C34878D82A}">
                    <a16:rowId xmlns:a16="http://schemas.microsoft.com/office/drawing/2014/main" val="10001"/>
                  </a:ext>
                </a:extLst>
              </a:tr>
              <a:tr h="370840">
                <a:tc>
                  <a:txBody>
                    <a:bodyPr/>
                    <a:lstStyle/>
                    <a:p>
                      <a:r>
                        <a:rPr lang="en-GB" sz="1400" dirty="0"/>
                        <a:t>Total costs</a:t>
                      </a:r>
                    </a:p>
                  </a:txBody>
                  <a:tcPr/>
                </a:tc>
                <a:tc>
                  <a:txBody>
                    <a:bodyPr/>
                    <a:lstStyle/>
                    <a:p>
                      <a:r>
                        <a:rPr lang="en-GB" sz="1400" dirty="0"/>
                        <a:t>€30,115,000</a:t>
                      </a:r>
                    </a:p>
                  </a:txBody>
                  <a:tcPr/>
                </a:tc>
                <a:tc>
                  <a:txBody>
                    <a:bodyPr/>
                    <a:lstStyle/>
                    <a:p>
                      <a:r>
                        <a:rPr lang="en-GB" sz="1400" dirty="0"/>
                        <a:t>€27,685,900</a:t>
                      </a:r>
                    </a:p>
                  </a:txBody>
                  <a:tcPr/>
                </a:tc>
                <a:tc>
                  <a:txBody>
                    <a:bodyPr/>
                    <a:lstStyle/>
                    <a:p>
                      <a:r>
                        <a:rPr lang="en-GB" sz="1400" dirty="0"/>
                        <a:t>€28,172,618</a:t>
                      </a:r>
                    </a:p>
                  </a:txBody>
                  <a:tcPr/>
                </a:tc>
                <a:tc>
                  <a:txBody>
                    <a:bodyPr/>
                    <a:lstStyle/>
                    <a:p>
                      <a:r>
                        <a:rPr lang="en-GB" sz="1400" dirty="0"/>
                        <a:t>€28,736,070</a:t>
                      </a:r>
                    </a:p>
                  </a:txBody>
                  <a:tcPr/>
                </a:tc>
                <a:tc>
                  <a:txBody>
                    <a:bodyPr/>
                    <a:lstStyle/>
                    <a:p>
                      <a:r>
                        <a:rPr lang="en-GB" sz="1400" dirty="0"/>
                        <a:t>€29,310,792</a:t>
                      </a:r>
                    </a:p>
                  </a:txBody>
                  <a:tcPr/>
                </a:tc>
                <a:extLst>
                  <a:ext uri="{0D108BD9-81ED-4DB2-BD59-A6C34878D82A}">
                    <a16:rowId xmlns:a16="http://schemas.microsoft.com/office/drawing/2014/main" val="10002"/>
                  </a:ext>
                </a:extLst>
              </a:tr>
              <a:tr h="370840">
                <a:tc>
                  <a:txBody>
                    <a:bodyPr/>
                    <a:lstStyle/>
                    <a:p>
                      <a:r>
                        <a:rPr lang="en-GB" sz="1400" dirty="0"/>
                        <a:t>ROI</a:t>
                      </a:r>
                    </a:p>
                  </a:txBody>
                  <a:tcPr/>
                </a:tc>
                <a:tc>
                  <a:txBody>
                    <a:bodyPr/>
                    <a:lstStyle/>
                    <a:p>
                      <a:r>
                        <a:rPr lang="en-GB" sz="1400" dirty="0"/>
                        <a:t>400%</a:t>
                      </a:r>
                    </a:p>
                  </a:txBody>
                  <a:tcPr/>
                </a:tc>
                <a:tc>
                  <a:txBody>
                    <a:bodyPr/>
                    <a:lstStyle/>
                    <a:p>
                      <a:r>
                        <a:rPr lang="en-GB" sz="1400" dirty="0"/>
                        <a:t>516%</a:t>
                      </a:r>
                    </a:p>
                  </a:txBody>
                  <a:tcPr/>
                </a:tc>
                <a:tc>
                  <a:txBody>
                    <a:bodyPr/>
                    <a:lstStyle/>
                    <a:p>
                      <a:r>
                        <a:rPr lang="en-GB" sz="1400" dirty="0"/>
                        <a:t>576%</a:t>
                      </a:r>
                    </a:p>
                  </a:txBody>
                  <a:tcPr/>
                </a:tc>
                <a:tc>
                  <a:txBody>
                    <a:bodyPr/>
                    <a:lstStyle/>
                    <a:p>
                      <a:r>
                        <a:rPr lang="en-GB" sz="1400" dirty="0"/>
                        <a:t>598% </a:t>
                      </a:r>
                    </a:p>
                  </a:txBody>
                  <a:tcPr/>
                </a:tc>
                <a:tc>
                  <a:txBody>
                    <a:bodyPr/>
                    <a:lstStyle/>
                    <a:p>
                      <a:r>
                        <a:rPr lang="en-GB" sz="1400" dirty="0"/>
                        <a:t>619% </a:t>
                      </a:r>
                    </a:p>
                  </a:txBody>
                  <a:tcPr/>
                </a:tc>
                <a:extLst>
                  <a:ext uri="{0D108BD9-81ED-4DB2-BD59-A6C34878D82A}">
                    <a16:rowId xmlns:a16="http://schemas.microsoft.com/office/drawing/2014/main" val="10003"/>
                  </a:ext>
                </a:extLst>
              </a:tr>
            </a:tbl>
          </a:graphicData>
        </a:graphic>
      </p:graphicFrame>
      <p:graphicFrame>
        <p:nvGraphicFramePr>
          <p:cNvPr id="11" name="Chart 10"/>
          <p:cNvGraphicFramePr/>
          <p:nvPr>
            <p:extLst>
              <p:ext uri="{D42A27DB-BD31-4B8C-83A1-F6EECF244321}">
                <p14:modId xmlns:p14="http://schemas.microsoft.com/office/powerpoint/2010/main" val="3429940160"/>
              </p:ext>
            </p:extLst>
          </p:nvPr>
        </p:nvGraphicFramePr>
        <p:xfrm>
          <a:off x="499779" y="1491333"/>
          <a:ext cx="7420701" cy="31303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9529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algn="l"/>
            <a:r>
              <a:rPr lang="en-GB" sz="2550" b="0" dirty="0">
                <a:solidFill>
                  <a:schemeClr val="accent5">
                    <a:lumMod val="75000"/>
                  </a:schemeClr>
                </a:solidFill>
                <a:latin typeface="Arial Narrow" panose="020B0606020202030204" pitchFamily="34" charset="0"/>
              </a:rPr>
              <a:t>Project Summary</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algn="ctr"/>
            <a:r>
              <a:rPr lang="en-GB" dirty="0">
                <a:solidFill>
                  <a:schemeClr val="accent1">
                    <a:lumMod val="75000"/>
                  </a:schemeClr>
                </a:solidFill>
              </a:rPr>
              <a:t>http://www.urbanwater-ict.com</a:t>
            </a:r>
          </a:p>
        </p:txBody>
      </p:sp>
      <p:sp>
        <p:nvSpPr>
          <p:cNvPr id="10" name="Title 1"/>
          <p:cNvSpPr txBox="1">
            <a:spLocks/>
          </p:cNvSpPr>
          <p:nvPr/>
        </p:nvSpPr>
        <p:spPr>
          <a:xfrm>
            <a:off x="366420" y="1245827"/>
            <a:ext cx="4277018" cy="423175"/>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b="1" dirty="0">
                <a:latin typeface="Arial Narrow" panose="020B0606020202030204" pitchFamily="34" charset="0"/>
              </a:rPr>
              <a:t>The Consortium</a:t>
            </a:r>
            <a:endParaRPr lang="en-GB" dirty="0"/>
          </a:p>
        </p:txBody>
      </p:sp>
      <p:pic>
        <p:nvPicPr>
          <p:cNvPr id="11" name="Content Placeholder 3"/>
          <p:cNvPicPr>
            <a:picLocks noChangeAspect="1"/>
          </p:cNvPicPr>
          <p:nvPr/>
        </p:nvPicPr>
        <p:blipFill>
          <a:blip r:embed="rId4"/>
          <a:stretch>
            <a:fillRect/>
          </a:stretch>
        </p:blipFill>
        <p:spPr>
          <a:xfrm>
            <a:off x="691383" y="2158827"/>
            <a:ext cx="3952055" cy="326419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Content Placeholder 3"/>
          <p:cNvSpPr txBox="1">
            <a:spLocks/>
          </p:cNvSpPr>
          <p:nvPr/>
        </p:nvSpPr>
        <p:spPr>
          <a:xfrm>
            <a:off x="5757184" y="1457414"/>
            <a:ext cx="2659601" cy="4355307"/>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214313" indent="-214313" defTabSz="342900">
              <a:spcAft>
                <a:spcPts val="450"/>
              </a:spcAft>
            </a:pPr>
            <a:r>
              <a:rPr lang="en-GB" sz="1500" dirty="0"/>
              <a:t>Red Skies (UK)</a:t>
            </a:r>
          </a:p>
          <a:p>
            <a:pPr marL="214313" indent="-214313" defTabSz="342900">
              <a:spcAft>
                <a:spcPts val="450"/>
              </a:spcAft>
            </a:pPr>
            <a:r>
              <a:rPr lang="en-GB" sz="1500" dirty="0" err="1"/>
              <a:t>Aqualia</a:t>
            </a:r>
            <a:r>
              <a:rPr lang="en-GB" sz="1500" dirty="0"/>
              <a:t> (Spain)</a:t>
            </a:r>
          </a:p>
          <a:p>
            <a:pPr marL="214313" indent="-214313" defTabSz="342900">
              <a:spcAft>
                <a:spcPts val="450"/>
              </a:spcAft>
            </a:pPr>
            <a:r>
              <a:rPr lang="en-GB" sz="1500" dirty="0"/>
              <a:t>Scottish Water (UK)</a:t>
            </a:r>
          </a:p>
          <a:p>
            <a:pPr marL="214313" indent="-214313" defTabSz="342900">
              <a:spcAft>
                <a:spcPts val="450"/>
              </a:spcAft>
            </a:pPr>
            <a:r>
              <a:rPr lang="en-GB" sz="1500" dirty="0" err="1"/>
              <a:t>Tavira</a:t>
            </a:r>
            <a:r>
              <a:rPr lang="en-GB" sz="1500" dirty="0"/>
              <a:t> Verde (Portugal)</a:t>
            </a:r>
          </a:p>
          <a:p>
            <a:pPr marL="214313" indent="-214313" defTabSz="342900">
              <a:spcAft>
                <a:spcPts val="450"/>
              </a:spcAft>
            </a:pPr>
            <a:r>
              <a:rPr lang="en-GB" sz="1500" dirty="0" err="1"/>
              <a:t>Ovod</a:t>
            </a:r>
            <a:r>
              <a:rPr lang="en-GB" sz="1500" dirty="0"/>
              <a:t> (Czech Republic)</a:t>
            </a:r>
          </a:p>
          <a:p>
            <a:pPr marL="214313" indent="-214313" defTabSz="342900">
              <a:spcAft>
                <a:spcPts val="450"/>
              </a:spcAft>
            </a:pPr>
            <a:r>
              <a:rPr lang="en-GB" sz="1500" dirty="0" err="1"/>
              <a:t>Ateknea</a:t>
            </a:r>
            <a:r>
              <a:rPr lang="en-GB" sz="1500" dirty="0"/>
              <a:t> (Spain)</a:t>
            </a:r>
          </a:p>
          <a:p>
            <a:pPr marL="214313" indent="-214313" defTabSz="342900">
              <a:spcAft>
                <a:spcPts val="450"/>
              </a:spcAft>
            </a:pPr>
            <a:r>
              <a:rPr lang="en-GB" sz="1500" dirty="0"/>
              <a:t>Aqualogus (Portugal)</a:t>
            </a:r>
          </a:p>
          <a:p>
            <a:pPr marL="214313" indent="-214313" defTabSz="342900">
              <a:spcAft>
                <a:spcPts val="450"/>
              </a:spcAft>
            </a:pPr>
            <a:r>
              <a:rPr lang="en-GB" sz="1500" dirty="0" err="1"/>
              <a:t>Hyds</a:t>
            </a:r>
            <a:r>
              <a:rPr lang="en-GB" sz="1500" dirty="0"/>
              <a:t> (Spain)</a:t>
            </a:r>
          </a:p>
          <a:p>
            <a:pPr marL="214313" indent="-214313" defTabSz="342900">
              <a:spcAft>
                <a:spcPts val="450"/>
              </a:spcAft>
            </a:pPr>
            <a:r>
              <a:rPr lang="en-GB" sz="1500" dirty="0" err="1"/>
              <a:t>Sagemcom</a:t>
            </a:r>
            <a:r>
              <a:rPr lang="en-GB" sz="1500" dirty="0"/>
              <a:t> (France)</a:t>
            </a:r>
          </a:p>
          <a:p>
            <a:pPr marL="214313" indent="-214313" defTabSz="342900">
              <a:spcAft>
                <a:spcPts val="450"/>
              </a:spcAft>
            </a:pPr>
            <a:r>
              <a:rPr lang="en-GB" sz="1500" dirty="0" err="1"/>
              <a:t>Orga</a:t>
            </a:r>
            <a:r>
              <a:rPr lang="en-GB" sz="1500" dirty="0"/>
              <a:t> Systems (Germany)</a:t>
            </a:r>
          </a:p>
          <a:p>
            <a:pPr marL="214313" indent="-214313" defTabSz="342900">
              <a:spcAft>
                <a:spcPts val="450"/>
              </a:spcAft>
            </a:pPr>
            <a:r>
              <a:rPr lang="en-GB" sz="1500" dirty="0"/>
              <a:t>University Zagreb (Croatia)</a:t>
            </a:r>
          </a:p>
          <a:p>
            <a:pPr marL="214313" indent="-214313" defTabSz="342900">
              <a:spcAft>
                <a:spcPts val="450"/>
              </a:spcAft>
            </a:pPr>
            <a:r>
              <a:rPr lang="en-GB" sz="1500" dirty="0"/>
              <a:t>Serious Games (Denmark)</a:t>
            </a:r>
          </a:p>
        </p:txBody>
      </p:sp>
    </p:spTree>
    <p:extLst>
      <p:ext uri="{BB962C8B-B14F-4D97-AF65-F5344CB8AC3E}">
        <p14:creationId xmlns:p14="http://schemas.microsoft.com/office/powerpoint/2010/main" val="2821661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mapsofworld.com/images/world-countries-flags/european-union-flag.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6" y="6334705"/>
            <a:ext cx="684052" cy="464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4570" y="220344"/>
            <a:ext cx="1345943" cy="576833"/>
          </a:xfrm>
          <a:prstGeom prst="rect">
            <a:avLst/>
          </a:prstGeom>
        </p:spPr>
      </p:pic>
      <p:sp>
        <p:nvSpPr>
          <p:cNvPr id="16" name="Title 1"/>
          <p:cNvSpPr txBox="1">
            <a:spLocks/>
          </p:cNvSpPr>
          <p:nvPr/>
        </p:nvSpPr>
        <p:spPr>
          <a:xfrm>
            <a:off x="206718" y="382272"/>
            <a:ext cx="4436720" cy="375050"/>
          </a:xfrm>
          <a:prstGeom prst="rect">
            <a:avLst/>
          </a:prstGeom>
        </p:spPr>
        <p:txBody>
          <a:bodyPr anchor="ctr"/>
          <a:lstStyle>
            <a:lvl1pPr algn="ctr" defTabSz="914400" rtl="0" eaLnBrk="1" latinLnBrk="0" hangingPunct="1">
              <a:spcBef>
                <a:spcPct val="0"/>
              </a:spcBef>
              <a:buNone/>
              <a:defRPr sz="1800" b="1" kern="1200" baseline="0">
                <a:solidFill>
                  <a:schemeClr val="accent1">
                    <a:lumMod val="7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550" b="0" i="0" u="none" strike="noStrike" kern="1200" cap="none" spc="0" normalizeH="0" baseline="0" noProof="0" dirty="0">
                <a:ln>
                  <a:noFill/>
                </a:ln>
                <a:solidFill>
                  <a:schemeClr val="accent5">
                    <a:lumMod val="75000"/>
                  </a:schemeClr>
                </a:solidFill>
                <a:effectLst/>
                <a:uLnTx/>
                <a:uFillTx/>
                <a:latin typeface="Arial Narrow" panose="020B0606020202030204" pitchFamily="34" charset="0"/>
                <a:ea typeface="+mj-ea"/>
                <a:cs typeface="+mj-cs"/>
              </a:rPr>
              <a:t>Project Summary</a:t>
            </a:r>
          </a:p>
        </p:txBody>
      </p:sp>
      <p:cxnSp>
        <p:nvCxnSpPr>
          <p:cNvPr id="18" name="Straight Connector 17"/>
          <p:cNvCxnSpPr/>
          <p:nvPr/>
        </p:nvCxnSpPr>
        <p:spPr>
          <a:xfrm>
            <a:off x="259850" y="859426"/>
            <a:ext cx="8156935" cy="118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98764" y="6382441"/>
            <a:ext cx="3222507"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accent1">
                    <a:lumMod val="75000"/>
                  </a:schemeClr>
                </a:solidFill>
                <a:effectLst/>
                <a:uLnTx/>
                <a:uFillTx/>
              </a:rPr>
              <a:t>http://www.urbanwater-ict.eu</a:t>
            </a:r>
          </a:p>
        </p:txBody>
      </p:sp>
      <p:sp>
        <p:nvSpPr>
          <p:cNvPr id="11" name="Rounded Rectangle 10"/>
          <p:cNvSpPr/>
          <p:nvPr/>
        </p:nvSpPr>
        <p:spPr>
          <a:xfrm>
            <a:off x="421574" y="1268760"/>
            <a:ext cx="8352927" cy="144016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schemeClr val="bg1"/>
                </a:solidFill>
                <a:effectLst/>
                <a:uLnTx/>
                <a:uFillTx/>
                <a:latin typeface="Arial Narrow" panose="020B0606020202030204" pitchFamily="34" charset="0"/>
              </a:rPr>
              <a:t>The </a:t>
            </a:r>
            <a:r>
              <a:rPr kumimoji="0" lang="en-US" sz="2100" b="1" i="0" u="none" strike="noStrike" kern="0" cap="none" spc="0" normalizeH="0" baseline="0" noProof="0" dirty="0" err="1">
                <a:ln>
                  <a:noFill/>
                </a:ln>
                <a:solidFill>
                  <a:schemeClr val="bg1"/>
                </a:solidFill>
                <a:effectLst/>
                <a:uLnTx/>
                <a:uFillTx/>
                <a:latin typeface="Arial Narrow" panose="020B0606020202030204" pitchFamily="34" charset="0"/>
              </a:rPr>
              <a:t>UrbanWater</a:t>
            </a:r>
            <a:r>
              <a:rPr kumimoji="0" lang="en-US" sz="2100" b="1" i="0" u="none" strike="noStrike" kern="0" cap="none" spc="0" normalizeH="0" baseline="0" noProof="0" dirty="0">
                <a:ln>
                  <a:noFill/>
                </a:ln>
                <a:solidFill>
                  <a:schemeClr val="bg1"/>
                </a:solidFill>
                <a:effectLst/>
                <a:uLnTx/>
                <a:uFillTx/>
                <a:latin typeface="Arial Narrow" panose="020B0606020202030204" pitchFamily="34" charset="0"/>
              </a:rPr>
              <a:t> (UW) Platform </a:t>
            </a:r>
            <a:r>
              <a:rPr kumimoji="0" lang="en-US" sz="2100" b="0" i="0" u="none" strike="noStrike" kern="0" cap="none" spc="0" normalizeH="0" baseline="0" noProof="0" dirty="0">
                <a:ln>
                  <a:noFill/>
                </a:ln>
                <a:solidFill>
                  <a:schemeClr val="bg1"/>
                </a:solidFill>
                <a:effectLst/>
                <a:uLnTx/>
                <a:uFillTx/>
                <a:latin typeface="Arial Narrow" panose="020B0606020202030204" pitchFamily="34" charset="0"/>
              </a:rPr>
              <a:t>provides an innovative </a:t>
            </a:r>
            <a:r>
              <a:rPr kumimoji="0" lang="en-US" sz="2100" b="1" i="0" u="sng" strike="noStrike" kern="0" cap="none" spc="0" normalizeH="0" baseline="0" noProof="0" dirty="0">
                <a:ln>
                  <a:noFill/>
                </a:ln>
                <a:solidFill>
                  <a:schemeClr val="bg1"/>
                </a:solidFill>
                <a:effectLst/>
                <a:uLnTx/>
                <a:uFillTx/>
                <a:latin typeface="Arial Narrow" panose="020B0606020202030204" pitchFamily="34" charset="0"/>
              </a:rPr>
              <a:t>modular cloud</a:t>
            </a:r>
            <a:r>
              <a:rPr kumimoji="0" lang="en-US" sz="2100" b="0" i="0" u="none" strike="noStrike" kern="0" cap="none" spc="0" normalizeH="0" baseline="0" noProof="0" dirty="0">
                <a:ln>
                  <a:noFill/>
                </a:ln>
                <a:solidFill>
                  <a:schemeClr val="bg1"/>
                </a:solidFill>
                <a:effectLst/>
                <a:uLnTx/>
                <a:uFillTx/>
                <a:latin typeface="Arial Narrow" panose="020B0606020202030204" pitchFamily="34" charset="0"/>
              </a:rPr>
              <a:t> </a:t>
            </a:r>
            <a:r>
              <a:rPr kumimoji="0" lang="en-US" sz="2100" b="1" i="0" u="none" strike="noStrike" kern="0" cap="none" spc="0" normalizeH="0" baseline="0" noProof="0" dirty="0">
                <a:ln>
                  <a:noFill/>
                </a:ln>
                <a:solidFill>
                  <a:schemeClr val="bg1"/>
                </a:solidFill>
                <a:effectLst/>
                <a:uLnTx/>
                <a:uFillTx/>
                <a:latin typeface="Arial Narrow" panose="020B0606020202030204" pitchFamily="34" charset="0"/>
              </a:rPr>
              <a:t>ICT system </a:t>
            </a:r>
            <a:r>
              <a:rPr kumimoji="0" lang="en-US" sz="2100" b="0" i="0" u="none" strike="noStrike" kern="0" cap="none" spc="0" normalizeH="0" baseline="0" noProof="0" dirty="0">
                <a:ln>
                  <a:noFill/>
                </a:ln>
                <a:solidFill>
                  <a:schemeClr val="bg1"/>
                </a:solidFill>
                <a:effectLst/>
                <a:uLnTx/>
                <a:uFillTx/>
                <a:latin typeface="Arial Narrow" panose="020B0606020202030204" pitchFamily="34" charset="0"/>
              </a:rPr>
              <a:t>and services for efficient and </a:t>
            </a:r>
            <a:r>
              <a:rPr kumimoji="0" lang="en-US" sz="2100" b="1" i="0" u="none" strike="noStrike" kern="0" cap="none" spc="0" normalizeH="0" baseline="0" noProof="0" dirty="0">
                <a:ln>
                  <a:noFill/>
                </a:ln>
                <a:solidFill>
                  <a:schemeClr val="bg1"/>
                </a:solidFill>
                <a:effectLst/>
                <a:uLnTx/>
                <a:uFillTx/>
                <a:latin typeface="Arial Narrow" panose="020B0606020202030204" pitchFamily="34" charset="0"/>
              </a:rPr>
              <a:t>integrated management of urban water resources</a:t>
            </a:r>
            <a:r>
              <a:rPr kumimoji="0" lang="en-US" sz="2100" b="0" i="0" u="none" strike="noStrike" kern="0" cap="none" spc="0" normalizeH="0" baseline="0" noProof="0" dirty="0">
                <a:ln>
                  <a:noFill/>
                </a:ln>
                <a:solidFill>
                  <a:schemeClr val="bg1"/>
                </a:solidFill>
                <a:effectLst/>
                <a:uLnTx/>
                <a:uFillTx/>
                <a:latin typeface="Arial Narrow" panose="020B0606020202030204" pitchFamily="34" charset="0"/>
              </a:rPr>
              <a:t>. This Platform offers many services developed by different companies and is open to 3</a:t>
            </a:r>
            <a:r>
              <a:rPr kumimoji="0" lang="en-US" sz="2100" b="0" i="0" u="none" strike="noStrike" kern="0" cap="none" spc="0" normalizeH="0" baseline="30000" noProof="0" dirty="0">
                <a:ln>
                  <a:noFill/>
                </a:ln>
                <a:solidFill>
                  <a:schemeClr val="bg1"/>
                </a:solidFill>
                <a:effectLst/>
                <a:uLnTx/>
                <a:uFillTx/>
                <a:latin typeface="Arial Narrow" panose="020B0606020202030204" pitchFamily="34" charset="0"/>
              </a:rPr>
              <a:t>rd</a:t>
            </a:r>
            <a:r>
              <a:rPr kumimoji="0" lang="en-US" sz="2100" b="0" i="0" u="none" strike="noStrike" kern="0" cap="none" spc="0" normalizeH="0" baseline="0" noProof="0" dirty="0">
                <a:ln>
                  <a:noFill/>
                </a:ln>
                <a:solidFill>
                  <a:schemeClr val="bg1"/>
                </a:solidFill>
                <a:effectLst/>
                <a:uLnTx/>
                <a:uFillTx/>
                <a:latin typeface="Arial Narrow" panose="020B0606020202030204" pitchFamily="34" charset="0"/>
              </a:rPr>
              <a:t> parties</a:t>
            </a:r>
            <a:endParaRPr kumimoji="0" lang="fr-BE" sz="2100" b="0" i="0" u="none" strike="noStrike" kern="0" cap="none" spc="0" normalizeH="0" baseline="0" noProof="0" dirty="0">
              <a:ln>
                <a:noFill/>
              </a:ln>
              <a:solidFill>
                <a:schemeClr val="bg1"/>
              </a:solidFill>
              <a:effectLst/>
              <a:uLnTx/>
              <a:uFillTx/>
              <a:latin typeface="Arial Narrow" panose="020B0606020202030204" pitchFamily="34" charset="0"/>
            </a:endParaRPr>
          </a:p>
        </p:txBody>
      </p:sp>
      <p:pic>
        <p:nvPicPr>
          <p:cNvPr id="15" name="Picture 2" descr="C:\Users\Andres.C\Dropbox\1.Ateknea\Burocracia\SolutionsRepository\UW_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018" y="2924944"/>
            <a:ext cx="4473680" cy="2986140"/>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ounded Rectangle 16"/>
          <p:cNvSpPr/>
          <p:nvPr/>
        </p:nvSpPr>
        <p:spPr>
          <a:xfrm>
            <a:off x="4886070" y="3102870"/>
            <a:ext cx="3888431" cy="263028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Arial Narrow" panose="020B0606020202030204" pitchFamily="34" charset="0"/>
              </a:rPr>
              <a:t>The European Union under the call FP7-ICT-2013.6.3 co-funded the Project UrbanWater to boost the implementation of Information and Communication Technology (ICT) tools on the Water Community</a:t>
            </a:r>
            <a:endParaRPr kumimoji="0" lang="es-ES" sz="2000" b="0" i="0" u="none" strike="noStrike" kern="0" cap="none" spc="0" normalizeH="0" baseline="0" noProof="0" dirty="0">
              <a:ln>
                <a:noFill/>
              </a:ln>
              <a:solidFill>
                <a:schemeClr val="bg1"/>
              </a:solidFill>
              <a:effectLst/>
              <a:uLnTx/>
              <a:uFillTx/>
              <a:latin typeface="Arial Narrow" panose="020B0606020202030204" pitchFamily="34" charset="0"/>
            </a:endParaRPr>
          </a:p>
        </p:txBody>
      </p:sp>
    </p:spTree>
    <p:extLst>
      <p:ext uri="{BB962C8B-B14F-4D97-AF65-F5344CB8AC3E}">
        <p14:creationId xmlns:p14="http://schemas.microsoft.com/office/powerpoint/2010/main" val="32120334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16723</TotalTime>
  <Words>2983</Words>
  <Application>Microsoft Office PowerPoint</Application>
  <PresentationFormat>On-screen Show (4:3)</PresentationFormat>
  <Paragraphs>450</Paragraphs>
  <Slides>32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 Narrow</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Elisenda Lamana</dc:creator>
  <cp:lastModifiedBy>Darren Oliveiro-Priestnall</cp:lastModifiedBy>
  <cp:revision>175</cp:revision>
  <dcterms:created xsi:type="dcterms:W3CDTF">2014-09-17T15:18:10Z</dcterms:created>
  <dcterms:modified xsi:type="dcterms:W3CDTF">2016-08-14T21:12:23Z</dcterms:modified>
</cp:coreProperties>
</file>